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1036" r:id="rId2"/>
    <p:sldId id="2146848060" r:id="rId3"/>
    <p:sldId id="2146848078" r:id="rId4"/>
    <p:sldId id="2146848039" r:id="rId5"/>
    <p:sldId id="1046" r:id="rId6"/>
    <p:sldId id="1044" r:id="rId7"/>
    <p:sldId id="1052" r:id="rId8"/>
    <p:sldId id="1053" r:id="rId9"/>
    <p:sldId id="1050" r:id="rId10"/>
    <p:sldId id="1074" r:id="rId11"/>
    <p:sldId id="2146848079" r:id="rId12"/>
    <p:sldId id="2146848041" r:id="rId13"/>
    <p:sldId id="1038" r:id="rId14"/>
    <p:sldId id="1072" r:id="rId15"/>
    <p:sldId id="1057" r:id="rId16"/>
    <p:sldId id="1067" r:id="rId17"/>
    <p:sldId id="1059" r:id="rId18"/>
    <p:sldId id="1105" r:id="rId19"/>
    <p:sldId id="1146" r:id="rId20"/>
    <p:sldId id="2146848080" r:id="rId21"/>
    <p:sldId id="2146848050" r:id="rId22"/>
    <p:sldId id="2146848049" r:id="rId23"/>
    <p:sldId id="2146848051" r:id="rId24"/>
    <p:sldId id="2146848053" r:id="rId25"/>
    <p:sldId id="1201" r:id="rId26"/>
    <p:sldId id="2146848056" r:id="rId27"/>
    <p:sldId id="2146848076" r:id="rId28"/>
    <p:sldId id="2146848077" r:id="rId29"/>
    <p:sldId id="2146848055" r:id="rId30"/>
    <p:sldId id="2146848057" r:id="rId31"/>
    <p:sldId id="2146848059" r:id="rId32"/>
    <p:sldId id="2146848073" r:id="rId33"/>
    <p:sldId id="2146848081" r:id="rId34"/>
    <p:sldId id="1186" r:id="rId35"/>
    <p:sldId id="2146848069" r:id="rId36"/>
    <p:sldId id="1190" r:id="rId37"/>
    <p:sldId id="1191" r:id="rId38"/>
    <p:sldId id="1144" r:id="rId39"/>
    <p:sldId id="1202" r:id="rId40"/>
    <p:sldId id="2146848068" r:id="rId41"/>
    <p:sldId id="2146848071" r:id="rId42"/>
    <p:sldId id="2146848075" r:id="rId43"/>
    <p:sldId id="1133" r:id="rId44"/>
    <p:sldId id="1162" r:id="rId45"/>
    <p:sldId id="2146848083" r:id="rId46"/>
    <p:sldId id="1203" r:id="rId47"/>
    <p:sldId id="1176" r:id="rId48"/>
    <p:sldId id="1177" r:id="rId49"/>
    <p:sldId id="1109" r:id="rId50"/>
    <p:sldId id="1110" r:id="rId51"/>
    <p:sldId id="1112" r:id="rId52"/>
    <p:sldId id="1178" r:id="rId53"/>
    <p:sldId id="1131" r:id="rId54"/>
    <p:sldId id="1132" r:id="rId55"/>
    <p:sldId id="1194" r:id="rId56"/>
    <p:sldId id="214684803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9BB"/>
    <a:srgbClr val="FFE6E3"/>
    <a:srgbClr val="FF6F00"/>
    <a:srgbClr val="00FA00"/>
    <a:srgbClr val="00F4FF"/>
    <a:srgbClr val="DF0003"/>
    <a:srgbClr val="FF9000"/>
    <a:srgbClr val="0DEDD2"/>
    <a:srgbClr val="D9F9FE"/>
    <a:srgbClr val="84F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58"/>
    <p:restoredTop sz="95846"/>
  </p:normalViewPr>
  <p:slideViewPr>
    <p:cSldViewPr snapToGrid="0">
      <p:cViewPr>
        <p:scale>
          <a:sx n="98" d="100"/>
          <a:sy n="98" d="100"/>
        </p:scale>
        <p:origin x="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otaishii/Dropbox/1_ProssimoTech/Business%20Development/Clients/Toyota/Toyota%20Bank/Toyota%20vs%20Tesla%20FY%202022%2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hotaishii/Dropbox/1_ProssimoTech/Business%20Development/Clients/Toyota/Toyota%20Bank/Toyota_2022_PAF&amp;ACOS_analysis_2023-05-1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Sheet2!$F$3</c:f>
              <c:strCache>
                <c:ptCount val="1"/>
                <c:pt idx="0">
                  <c:v>Production only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Sheet2!$E$4:$E$16</c:f>
              <c:strCache>
                <c:ptCount val="13"/>
                <c:pt idx="0">
                  <c:v>Aerospace</c:v>
                </c:pt>
                <c:pt idx="1">
                  <c:v>Automotive</c:v>
                </c:pt>
                <c:pt idx="2">
                  <c:v>Chemicals</c:v>
                </c:pt>
                <c:pt idx="3">
                  <c:v>Computers &amp; electronics</c:v>
                </c:pt>
                <c:pt idx="4">
                  <c:v>Electrical equipment</c:v>
                </c:pt>
                <c:pt idx="5">
                  <c:v>Food &amp; beverage</c:v>
                </c:pt>
                <c:pt idx="6">
                  <c:v>Glass &amp; cement</c:v>
                </c:pt>
                <c:pt idx="7">
                  <c:v>Machinery &amp; equipment</c:v>
                </c:pt>
                <c:pt idx="8">
                  <c:v>Medical devices</c:v>
                </c:pt>
                <c:pt idx="9">
                  <c:v>Mining</c:v>
                </c:pt>
                <c:pt idx="10">
                  <c:v>Petroleum products</c:v>
                </c:pt>
                <c:pt idx="11">
                  <c:v>Pharmaceuticals</c:v>
                </c:pt>
                <c:pt idx="12">
                  <c:v>Textiles &amp; apparel</c:v>
                </c:pt>
              </c:strCache>
            </c:strRef>
          </c:cat>
          <c:val>
            <c:numRef>
              <c:f>Sheet2!$F$4:$F$16</c:f>
              <c:numCache>
                <c:formatCode>0%</c:formatCode>
                <c:ptCount val="13"/>
                <c:pt idx="0">
                  <c:v>-0.56000000000000005</c:v>
                </c:pt>
                <c:pt idx="1">
                  <c:v>-0.39</c:v>
                </c:pt>
                <c:pt idx="2">
                  <c:v>-0.38</c:v>
                </c:pt>
                <c:pt idx="3">
                  <c:v>-0.5</c:v>
                </c:pt>
                <c:pt idx="4">
                  <c:v>-0.5</c:v>
                </c:pt>
                <c:pt idx="5">
                  <c:v>-0.31</c:v>
                </c:pt>
                <c:pt idx="6">
                  <c:v>-0.48</c:v>
                </c:pt>
                <c:pt idx="7">
                  <c:v>-0.48</c:v>
                </c:pt>
                <c:pt idx="8">
                  <c:v>-0.32</c:v>
                </c:pt>
                <c:pt idx="9">
                  <c:v>-0.47</c:v>
                </c:pt>
                <c:pt idx="10">
                  <c:v>-0.52</c:v>
                </c:pt>
                <c:pt idx="11">
                  <c:v>-0.12</c:v>
                </c:pt>
                <c:pt idx="12">
                  <c:v>-0.43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8C-AF42-8F66-76EF26F53258}"/>
            </c:ext>
          </c:extLst>
        </c:ser>
        <c:ser>
          <c:idx val="1"/>
          <c:order val="1"/>
          <c:tx>
            <c:strRef>
              <c:f>Sheet2!$G$3</c:f>
              <c:strCache>
                <c:ptCount val="1"/>
                <c:pt idx="0">
                  <c:v>Production &amp; Distribution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Yu Gothic Light" panose="020B0300000000000000" pitchFamily="34" charset="-128"/>
                    <a:ea typeface="Yu Gothic Light" panose="020B0300000000000000" pitchFamily="3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Sheet2!$E$4:$E$16</c:f>
              <c:strCache>
                <c:ptCount val="13"/>
                <c:pt idx="0">
                  <c:v>Aerospace</c:v>
                </c:pt>
                <c:pt idx="1">
                  <c:v>Automotive</c:v>
                </c:pt>
                <c:pt idx="2">
                  <c:v>Chemicals</c:v>
                </c:pt>
                <c:pt idx="3">
                  <c:v>Computers &amp; electronics</c:v>
                </c:pt>
                <c:pt idx="4">
                  <c:v>Electrical equipment</c:v>
                </c:pt>
                <c:pt idx="5">
                  <c:v>Food &amp; beverage</c:v>
                </c:pt>
                <c:pt idx="6">
                  <c:v>Glass &amp; cement</c:v>
                </c:pt>
                <c:pt idx="7">
                  <c:v>Machinery &amp; equipment</c:v>
                </c:pt>
                <c:pt idx="8">
                  <c:v>Medical devices</c:v>
                </c:pt>
                <c:pt idx="9">
                  <c:v>Mining</c:v>
                </c:pt>
                <c:pt idx="10">
                  <c:v>Petroleum products</c:v>
                </c:pt>
                <c:pt idx="11">
                  <c:v>Pharmaceuticals</c:v>
                </c:pt>
                <c:pt idx="12">
                  <c:v>Textiles &amp; apparel</c:v>
                </c:pt>
              </c:strCache>
            </c:strRef>
          </c:cat>
          <c:val>
            <c:numRef>
              <c:f>Sheet2!$G$4:$G$16</c:f>
              <c:numCache>
                <c:formatCode>0%</c:formatCode>
                <c:ptCount val="13"/>
                <c:pt idx="0">
                  <c:v>-0.9</c:v>
                </c:pt>
                <c:pt idx="1">
                  <c:v>-0.6</c:v>
                </c:pt>
                <c:pt idx="2">
                  <c:v>-0.45</c:v>
                </c:pt>
                <c:pt idx="3">
                  <c:v>-0.52</c:v>
                </c:pt>
                <c:pt idx="4">
                  <c:v>-0.61</c:v>
                </c:pt>
                <c:pt idx="5">
                  <c:v>-0.34</c:v>
                </c:pt>
                <c:pt idx="6">
                  <c:v>-0.53</c:v>
                </c:pt>
                <c:pt idx="7">
                  <c:v>-0.55000000000000004</c:v>
                </c:pt>
                <c:pt idx="8">
                  <c:v>-0.53</c:v>
                </c:pt>
                <c:pt idx="9">
                  <c:v>-0.53</c:v>
                </c:pt>
                <c:pt idx="10">
                  <c:v>-0.54</c:v>
                </c:pt>
                <c:pt idx="11">
                  <c:v>-0.38</c:v>
                </c:pt>
                <c:pt idx="12">
                  <c:v>-0.52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8C-AF42-8F66-76EF26F53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4958991"/>
        <c:axId val="1674903311"/>
      </c:barChart>
      <c:catAx>
        <c:axId val="167495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1674903311"/>
        <c:crosses val="autoZero"/>
        <c:auto val="1"/>
        <c:lblAlgn val="ctr"/>
        <c:lblOffset val="100"/>
        <c:noMultiLvlLbl val="0"/>
      </c:catAx>
      <c:valAx>
        <c:axId val="1674903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defRPr>
            </a:pPr>
            <a:endParaRPr lang="en-US"/>
          </a:p>
        </c:txPr>
        <c:crossAx val="167495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Yu Gothic Light" panose="020B0300000000000000" pitchFamily="34" charset="-128"/>
              <a:ea typeface="Yu Gothic Light" panose="020B0300000000000000" pitchFamily="34" charset="-128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latin typeface="Yu Gothic Light" panose="020B0300000000000000" pitchFamily="34" charset="-128"/>
          <a:ea typeface="Yu Gothic Light" panose="020B0300000000000000" pitchFamily="34" charset="-12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Sheet3!$C$2</c:f>
              <c:strCache>
                <c:ptCount val="1"/>
                <c:pt idx="0">
                  <c:v>Toyota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Sheet3!$B$3:$B$12</c:f>
              <c:strCache>
                <c:ptCount val="10"/>
                <c:pt idx="0">
                  <c:v>March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  <c:pt idx="4">
                  <c:v>July</c:v>
                </c:pt>
                <c:pt idx="5">
                  <c:v>August</c:v>
                </c:pt>
                <c:pt idx="6">
                  <c:v>September</c:v>
                </c:pt>
                <c:pt idx="7">
                  <c:v>October</c:v>
                </c:pt>
                <c:pt idx="8">
                  <c:v>Novembet</c:v>
                </c:pt>
                <c:pt idx="9">
                  <c:v>December</c:v>
                </c:pt>
              </c:strCache>
            </c:strRef>
          </c:cat>
          <c:val>
            <c:numRef>
              <c:f>Sheet3!$C$3:$C$12</c:f>
              <c:numCache>
                <c:formatCode>0.00%</c:formatCode>
                <c:ptCount val="10"/>
                <c:pt idx="0">
                  <c:v>-0.627</c:v>
                </c:pt>
                <c:pt idx="1">
                  <c:v>-0.78400000000000003</c:v>
                </c:pt>
                <c:pt idx="2">
                  <c:v>-0.54400000000000004</c:v>
                </c:pt>
                <c:pt idx="3">
                  <c:v>-0.159</c:v>
                </c:pt>
                <c:pt idx="4">
                  <c:v>-0.125</c:v>
                </c:pt>
                <c:pt idx="5">
                  <c:v>0.11899999999999999</c:v>
                </c:pt>
                <c:pt idx="6">
                  <c:v>1.2E-2</c:v>
                </c:pt>
                <c:pt idx="7">
                  <c:v>0.33500000000000002</c:v>
                </c:pt>
                <c:pt idx="8">
                  <c:v>5.0999999999999997E-2</c:v>
                </c:pt>
                <c:pt idx="9">
                  <c:v>0.16700000000000001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00-9C46-80F4-23BBA952A9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5010287"/>
        <c:axId val="1709665823"/>
      </c:barChart>
      <c:catAx>
        <c:axId val="1675010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defRPr>
            </a:pPr>
            <a:endParaRPr lang="en-US"/>
          </a:p>
        </c:txPr>
        <c:crossAx val="1709665823"/>
        <c:crosses val="autoZero"/>
        <c:auto val="1"/>
        <c:lblAlgn val="ctr"/>
        <c:lblOffset val="100"/>
        <c:noMultiLvlLbl val="0"/>
      </c:catAx>
      <c:valAx>
        <c:axId val="1709665823"/>
        <c:scaling>
          <c:orientation val="minMax"/>
          <c:min val="-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+mn-cs"/>
              </a:defRPr>
            </a:pPr>
            <a:endParaRPr lang="en-US"/>
          </a:p>
        </c:txPr>
        <c:crossAx val="1675010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Yu Gothic" panose="020B0400000000000000" pitchFamily="34" charset="-128"/>
          <a:ea typeface="Yu Gothic" panose="020B0400000000000000" pitchFamily="34" charset="-128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10-3946-955E-87B378C822A0}"/>
              </c:ext>
            </c:extLst>
          </c:dPt>
          <c:cat>
            <c:strRef>
              <c:f>Sheet2!$I$5:$I$13</c:f>
              <c:strCache>
                <c:ptCount val="9"/>
                <c:pt idx="0">
                  <c:v>Toshiba</c:v>
                </c:pt>
                <c:pt idx="1">
                  <c:v>ST Microelectronics</c:v>
                </c:pt>
                <c:pt idx="2">
                  <c:v>Microchip Technology</c:v>
                </c:pt>
                <c:pt idx="3">
                  <c:v>Others</c:v>
                </c:pt>
                <c:pt idx="4">
                  <c:v>Fujitsu Semiconductor</c:v>
                </c:pt>
                <c:pt idx="5">
                  <c:v>Texas Instruments</c:v>
                </c:pt>
                <c:pt idx="6">
                  <c:v>Infineon Technologies</c:v>
                </c:pt>
                <c:pt idx="7">
                  <c:v>Freescale</c:v>
                </c:pt>
                <c:pt idx="8">
                  <c:v>Renesas Electronics</c:v>
                </c:pt>
              </c:strCache>
            </c:strRef>
          </c:cat>
          <c:val>
            <c:numRef>
              <c:f>Sheet2!$J$5:$J$13</c:f>
              <c:numCache>
                <c:formatCode>0%</c:formatCode>
                <c:ptCount val="9"/>
                <c:pt idx="0">
                  <c:v>0.02</c:v>
                </c:pt>
                <c:pt idx="1">
                  <c:v>0.03</c:v>
                </c:pt>
                <c:pt idx="2">
                  <c:v>0.03</c:v>
                </c:pt>
                <c:pt idx="3">
                  <c:v>0.04</c:v>
                </c:pt>
                <c:pt idx="4">
                  <c:v>0.06</c:v>
                </c:pt>
                <c:pt idx="5">
                  <c:v>7.0000000000000007E-2</c:v>
                </c:pt>
                <c:pt idx="6">
                  <c:v>0.09</c:v>
                </c:pt>
                <c:pt idx="7">
                  <c:v>0.22</c:v>
                </c:pt>
                <c:pt idx="8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10-3946-955E-87B378C82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42898799"/>
        <c:axId val="1642494879"/>
      </c:barChart>
      <c:catAx>
        <c:axId val="16428987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1642494879"/>
        <c:crosses val="autoZero"/>
        <c:auto val="1"/>
        <c:lblAlgn val="ctr"/>
        <c:lblOffset val="100"/>
        <c:noMultiLvlLbl val="0"/>
      </c:catAx>
      <c:valAx>
        <c:axId val="1642494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  <a:cs typeface="+mn-cs"/>
              </a:defRPr>
            </a:pPr>
            <a:endParaRPr lang="en-US"/>
          </a:p>
        </c:txPr>
        <c:crossAx val="164289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latin typeface="Yu Gothic Light" panose="020B0300000000000000" pitchFamily="34" charset="-128"/>
          <a:ea typeface="Yu Gothic Light" panose="020B0300000000000000" pitchFamily="34" charset="-128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'For PPT'!$B$8</c:f>
              <c:strCache>
                <c:ptCount val="1"/>
                <c:pt idx="0">
                  <c:v>CCC（日）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24-7B48-8A24-64AFA420454C}"/>
              </c:ext>
            </c:extLst>
          </c:dPt>
          <c:cat>
            <c:strRef>
              <c:f>'For PPT'!$C$2:$D$2</c:f>
              <c:strCache>
                <c:ptCount val="2"/>
                <c:pt idx="0">
                  <c:v>トヨタ</c:v>
                </c:pt>
                <c:pt idx="1">
                  <c:v>テスラ</c:v>
                </c:pt>
              </c:strCache>
            </c:strRef>
          </c:cat>
          <c:val>
            <c:numRef>
              <c:f>'For PPT'!$C$8:$D$8</c:f>
              <c:numCache>
                <c:formatCode>0</c:formatCode>
                <c:ptCount val="2"/>
                <c:pt idx="0">
                  <c:v>107.4135476543638</c:v>
                </c:pt>
                <c:pt idx="1">
                  <c:v>-1.2646257394713416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24-7B48-8A24-64AFA420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838799"/>
        <c:axId val="2003451680"/>
      </c:barChart>
      <c:catAx>
        <c:axId val="546838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+mn-cs"/>
              </a:defRPr>
            </a:pPr>
            <a:endParaRPr lang="en-US"/>
          </a:p>
        </c:txPr>
        <c:crossAx val="2003451680"/>
        <c:crosses val="autoZero"/>
        <c:auto val="1"/>
        <c:lblAlgn val="ctr"/>
        <c:lblOffset val="100"/>
        <c:noMultiLvlLbl val="0"/>
      </c:catAx>
      <c:valAx>
        <c:axId val="200345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+mn-cs"/>
              </a:defRPr>
            </a:pPr>
            <a:endParaRPr lang="en-US"/>
          </a:p>
        </c:txPr>
        <c:crossAx val="54683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0" i="0">
          <a:latin typeface="Yu Gothic UI Light" panose="020B0300000000000000" pitchFamily="34" charset="-128"/>
          <a:ea typeface="Yu Gothic UI Light" panose="020B0300000000000000" pitchFamily="34" charset="-128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Returns!$C$20</c:f>
              <c:strCache>
                <c:ptCount val="1"/>
                <c:pt idx="0">
                  <c:v>Returns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1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84-B54F-BBA5-9E4E74E1FF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Returns!$B$21:$B$32</c:f>
              <c:strCache>
                <c:ptCount val="12"/>
                <c:pt idx="0">
                  <c:v>Commodities</c:v>
                </c:pt>
                <c:pt idx="1">
                  <c:v>Cash</c:v>
                </c:pt>
                <c:pt idx="2">
                  <c:v>IG Fixed Income</c:v>
                </c:pt>
                <c:pt idx="3">
                  <c:v>Global Fixed Income</c:v>
                </c:pt>
                <c:pt idx="4">
                  <c:v>HY Fixed Income</c:v>
                </c:pt>
                <c:pt idx="5">
                  <c:v>DM Equities</c:v>
                </c:pt>
                <c:pt idx="6">
                  <c:v>Hedge Funds</c:v>
                </c:pt>
                <c:pt idx="7">
                  <c:v>Global Equities</c:v>
                </c:pt>
                <c:pt idx="8">
                  <c:v>Real Estate</c:v>
                </c:pt>
                <c:pt idx="9">
                  <c:v>EM Equities</c:v>
                </c:pt>
                <c:pt idx="10">
                  <c:v>PE</c:v>
                </c:pt>
                <c:pt idx="11">
                  <c:v>ACOS</c:v>
                </c:pt>
              </c:strCache>
            </c:strRef>
          </c:cat>
          <c:val>
            <c:numRef>
              <c:f>Returns!$C$21:$C$32</c:f>
              <c:numCache>
                <c:formatCode>0.00%</c:formatCode>
                <c:ptCount val="12"/>
                <c:pt idx="0">
                  <c:v>2.4E-2</c:v>
                </c:pt>
                <c:pt idx="1">
                  <c:v>3.4000000000000002E-2</c:v>
                </c:pt>
                <c:pt idx="2">
                  <c:v>4.5999999999999999E-2</c:v>
                </c:pt>
                <c:pt idx="3">
                  <c:v>5.0999999999999997E-2</c:v>
                </c:pt>
                <c:pt idx="4">
                  <c:v>7.8E-2</c:v>
                </c:pt>
                <c:pt idx="5">
                  <c:v>9.5000000000000001E-2</c:v>
                </c:pt>
                <c:pt idx="6">
                  <c:v>9.5000000000000001E-2</c:v>
                </c:pt>
                <c:pt idx="7">
                  <c:v>0.1</c:v>
                </c:pt>
                <c:pt idx="8">
                  <c:v>0.106</c:v>
                </c:pt>
                <c:pt idx="9">
                  <c:v>0.13600000000000001</c:v>
                </c:pt>
                <c:pt idx="10">
                  <c:v>0.186</c:v>
                </c:pt>
                <c:pt idx="11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84-B54F-BBA5-9E4E74E1F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5422287"/>
        <c:axId val="1710413423"/>
      </c:barChart>
      <c:catAx>
        <c:axId val="170542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1710413423"/>
        <c:crosses val="autoZero"/>
        <c:auto val="1"/>
        <c:lblAlgn val="ctr"/>
        <c:lblOffset val="100"/>
        <c:noMultiLvlLbl val="0"/>
      </c:catAx>
      <c:valAx>
        <c:axId val="171041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endParaRPr lang="en-US"/>
          </a:p>
        </c:txPr>
        <c:crossAx val="1705422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 i="0">
          <a:latin typeface="Yu Gothic" panose="020B0400000000000000" pitchFamily="34" charset="-128"/>
          <a:ea typeface="Yu Gothic" panose="020B0400000000000000" pitchFamily="34" charset="-128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A28CA-893B-D04D-A3F9-90D9FF8D1142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771FB-E4E2-8649-A4D1-08A398A9D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1216-19DB-462B-A516-73D947917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06DC7-C1F4-1648-49F4-EF2EDC4F0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6AC5-3052-57E9-1962-A92CDF5B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976C-122F-5AC1-9FDE-BB95B85B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AE671-6C27-75FA-C166-799904C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6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8211-D256-8F8C-8653-A3370401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8ECA0-35C7-EE1F-83B3-B5105C77A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5E17D1-7CE7-CD5E-D1B4-EEA660A9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A389F-AC90-BE63-B137-322C2DE5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0B9A5-E6B1-2113-05A2-9D314186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CC629-4E6A-7532-7E28-7093E8F72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FB81-644D-60A2-79F6-5103AACE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28887-3A60-4A06-0ADC-F5D97FCCB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BC3D-3D7E-2C9F-F44A-93A2350E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36479-D590-806E-8E8F-CE79E974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C6BF6-01C4-057E-B0A1-681FBA9D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CDED5-0DB9-6FD8-EC11-A4F71250A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6F573-A8F1-5351-2B5D-70881F0E1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57383-7FF9-980C-632D-AEAE95F0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2F045-D83D-8720-5F99-D6FFC3E0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5229E-A7BE-315A-6D73-4C6425FD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2A2449C-5158-105D-4977-607D13B2083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1972" y="644692"/>
            <a:ext cx="2698963" cy="5950352"/>
          </a:xfrm>
          <a:prstGeom prst="rect">
            <a:avLst/>
          </a:prstGeom>
        </p:spPr>
        <p:txBody>
          <a:bodyPr/>
          <a:lstStyle>
            <a:lvl1pPr>
              <a:defRPr sz="3733" b="0" i="0">
                <a:latin typeface="Yu Gothic UI Light" panose="020B0300000000000000" pitchFamily="34" charset="-128"/>
              </a:defRPr>
            </a:lvl1pPr>
            <a:lvl2pPr>
              <a:defRPr sz="1867" b="0" i="0">
                <a:latin typeface="Yu Gothic UI Light" panose="020B0300000000000000" pitchFamily="34" charset="-128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defRPr b="0" i="0">
                <a:latin typeface="Yu Gothic UI Light" panose="020B0300000000000000" pitchFamily="34" charset="-128"/>
                <a:cs typeface="Arial" panose="020B0604020202020204" pitchFamily="34" charset="0"/>
              </a:defRPr>
            </a:lvl3pPr>
            <a:lvl4pPr marL="237061" indent="-237061">
              <a:buFont typeface="Wingdings" panose="05000000000000000000" pitchFamily="2" charset="2"/>
              <a:buChar char="§"/>
              <a:defRPr sz="1200" b="0" i="0">
                <a:latin typeface="Yu Gothic UI Light" panose="020B0300000000000000" pitchFamily="34" charset="-128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</a:t>
            </a:r>
          </a:p>
          <a:p>
            <a:pPr lvl="2"/>
            <a:r>
              <a:rPr lang="en-US" dirty="0"/>
              <a:t>Text</a:t>
            </a:r>
          </a:p>
          <a:p>
            <a:pPr lvl="3"/>
            <a:r>
              <a:rPr lang="en-US" dirty="0"/>
              <a:t>Bullet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9985B5B-BA63-9621-0695-72AFE76EBB2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23662" y="647000"/>
            <a:ext cx="9024999" cy="5950352"/>
          </a:xfrm>
          <a:prstGeom prst="rect">
            <a:avLst/>
          </a:prstGeom>
        </p:spPr>
        <p:txBody>
          <a:bodyPr/>
          <a:lstStyle>
            <a:lvl1pPr>
              <a:defRPr sz="3733" b="0" i="0">
                <a:latin typeface="Yu Gothic UI Light" panose="020B0300000000000000" pitchFamily="34" charset="-128"/>
              </a:defRPr>
            </a:lvl1pPr>
            <a:lvl2pPr>
              <a:defRPr sz="1867" b="0" i="0">
                <a:latin typeface="Yu Gothic UI Light" panose="020B0300000000000000" pitchFamily="34" charset="-128"/>
                <a:cs typeface="Arial" panose="020B0604020202020204" pitchFamily="34" charset="0"/>
              </a:defRPr>
            </a:lvl2pPr>
            <a:lvl3pPr marL="0" indent="0">
              <a:spcBef>
                <a:spcPts val="0"/>
              </a:spcBef>
              <a:defRPr b="0" i="0">
                <a:latin typeface="Yu Gothic UI Light" panose="020B0300000000000000" pitchFamily="34" charset="-128"/>
                <a:cs typeface="Arial" panose="020B0604020202020204" pitchFamily="34" charset="0"/>
              </a:defRPr>
            </a:lvl3pPr>
            <a:lvl4pPr marL="237061" indent="-237061">
              <a:buFont typeface="Wingdings" panose="05000000000000000000" pitchFamily="2" charset="2"/>
              <a:buChar char="§"/>
              <a:defRPr sz="1200" b="0" i="0">
                <a:latin typeface="Yu Gothic UI Light" panose="020B0300000000000000" pitchFamily="34" charset="-128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</a:t>
            </a:r>
          </a:p>
          <a:p>
            <a:pPr lvl="2"/>
            <a:r>
              <a:rPr lang="en-US" dirty="0"/>
              <a:t>Text</a:t>
            </a:r>
          </a:p>
          <a:p>
            <a:pPr lvl="3"/>
            <a:r>
              <a:rPr lang="en-US" dirty="0"/>
              <a:t>Bullet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C28B16-D8DD-335D-C22C-4349473BE80D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927648" y="644691"/>
            <a:ext cx="0" cy="59526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1972-C026-0030-8538-C921B68C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4B953-7AAA-A7D4-6ADF-84D8143BB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9D63-9AE2-9048-EADA-CC483616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BB05C-A1F5-5020-5872-12D204D7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4791A-3CB6-D25B-C699-507E802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25FD-8E7F-44A5-B262-77503D3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5D3BE-8743-C160-4674-045951C4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3145B-3341-16E0-650E-99CD6DAA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92BAA-01BE-AA14-142A-3A765293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88C8-9E1D-9128-A2F1-AEA0F6F8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BA955-93B7-0554-396E-3E16C75EB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C88D3-D4FE-7915-0D90-281AF0905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237B9-6805-AECA-6FF1-0C578B8F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D65C9-488E-7085-5D7D-85CCC3865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4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1E1C-8596-111E-7F91-BC8DC282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3603-50DD-4E4C-284B-810F12F54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850E3-B7BF-8BC1-5630-868B9674D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FCD7D-0E10-976A-8FF7-7C664384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9F81A-7A25-8CC5-E9F1-B1F82D59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27F9-BFD9-BA31-6B85-D5F93E98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6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73AD-C577-66FD-8FD4-D6AA581D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7AFF2-17E0-5E26-113B-A71CFABB4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B913A-EE66-0367-82E7-E951DD467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E5584-DF47-BB08-605A-3D4CDAA68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525D5-EFC5-EBDC-3415-A08A91195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23B4D-A20C-F6D8-A75F-573B2EC5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910C5-FA74-FA72-5999-8509A0C3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A62B12-6BC7-C011-C934-5B21826B4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3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E430-35DC-14D8-AF65-00D0E5BA3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6BEF9-9404-CAE2-DCBF-60BE3CC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4C41F-E1EB-DA4F-D158-9FC5C68C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1632A-0357-523D-2C5E-034C60D4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5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E94BD-A06A-EC52-0F78-26AB9BA7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77861-BFEF-2E37-A1DC-E1CA7EB8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48D66-A46B-D910-9B24-1A9AD640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2C39-269C-E31E-ED75-E36A013C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8DBF-2EB6-385A-D986-A3CCD25F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EB74D-69E3-2D19-97A8-53601A4AB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5FD8-AFF2-20B1-A095-596E8845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DAF12-E890-C04D-B7A7-27F80092270A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1667-9866-2167-DF71-7CD60D845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5EC4-BBFA-C1C6-FA1F-527EFA43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4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68684-4DDE-AA28-CCD1-6FB4BB7F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6DDF-EBCE-31EA-CACC-3FCF68568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15E4-14FE-2E59-0F84-959BD8324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fld id="{67EDAF12-E890-C04D-B7A7-27F80092270A}" type="datetimeFigureOut">
              <a:rPr lang="en-US" smtClean="0"/>
              <a:pPr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1642B-DABE-0951-D3AC-9347A04A2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F10D3-F57B-EF7D-7BB8-EB1EBC089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678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defRPr>
            </a:lvl1pPr>
          </a:lstStyle>
          <a:p>
            <a:fld id="{06D69BA8-DD2E-ED44-8792-DAAB8EFABF6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08CE5-7B00-6D26-F70C-667D0C2761F9}"/>
              </a:ext>
            </a:extLst>
          </p:cNvPr>
          <p:cNvSpPr txBox="1"/>
          <p:nvPr userDrawn="1"/>
        </p:nvSpPr>
        <p:spPr>
          <a:xfrm>
            <a:off x="4782982" y="6705045"/>
            <a:ext cx="26564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0" i="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Copyright©2023 K.K. </a:t>
            </a:r>
            <a:r>
              <a:rPr lang="en-US" sz="600" b="0" i="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ProssimoTech</a:t>
            </a:r>
            <a:r>
              <a:rPr lang="en-US" sz="600" b="0" i="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. All Rights Reserved. </a:t>
            </a:r>
            <a:r>
              <a:rPr lang="en-US" sz="600" b="0" i="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Strictly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949B7-8AAF-A7C8-C95C-0E04B5CAE12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508063"/>
            <a:ext cx="1358490" cy="4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4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Yu Gothic UI" panose="020B0500000000000000" pitchFamily="34" charset="-128"/>
          <a:ea typeface="Yu Gothic UI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Excel_Worksheet2.xlsx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7.svg"/><Relationship Id="rId7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5" Type="http://schemas.openxmlformats.org/officeDocument/2006/relationships/image" Target="../media/image6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7.svg"/><Relationship Id="rId18" Type="http://schemas.openxmlformats.org/officeDocument/2006/relationships/image" Target="../media/image80.png"/><Relationship Id="rId3" Type="http://schemas.openxmlformats.org/officeDocument/2006/relationships/image" Target="../media/image69.svg"/><Relationship Id="rId21" Type="http://schemas.openxmlformats.org/officeDocument/2006/relationships/image" Target="../media/image53.svg"/><Relationship Id="rId7" Type="http://schemas.openxmlformats.org/officeDocument/2006/relationships/image" Target="../media/image9.png"/><Relationship Id="rId12" Type="http://schemas.openxmlformats.org/officeDocument/2006/relationships/image" Target="../media/image76.png"/><Relationship Id="rId17" Type="http://schemas.openxmlformats.org/officeDocument/2006/relationships/image" Target="../media/image79.svg"/><Relationship Id="rId2" Type="http://schemas.openxmlformats.org/officeDocument/2006/relationships/image" Target="../media/image68.png"/><Relationship Id="rId16" Type="http://schemas.openxmlformats.org/officeDocument/2006/relationships/image" Target="../media/image7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5.svg"/><Relationship Id="rId5" Type="http://schemas.openxmlformats.org/officeDocument/2006/relationships/image" Target="../media/image71.png"/><Relationship Id="rId15" Type="http://schemas.openxmlformats.org/officeDocument/2006/relationships/image" Target="../media/image47.svg"/><Relationship Id="rId10" Type="http://schemas.openxmlformats.org/officeDocument/2006/relationships/image" Target="../media/image74.png"/><Relationship Id="rId19" Type="http://schemas.openxmlformats.org/officeDocument/2006/relationships/image" Target="../media/image81.svg"/><Relationship Id="rId4" Type="http://schemas.openxmlformats.org/officeDocument/2006/relationships/image" Target="../media/image70.png"/><Relationship Id="rId9" Type="http://schemas.openxmlformats.org/officeDocument/2006/relationships/image" Target="../media/image10.svg"/><Relationship Id="rId1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7.svg"/><Relationship Id="rId18" Type="http://schemas.openxmlformats.org/officeDocument/2006/relationships/image" Target="../media/image84.png"/><Relationship Id="rId26" Type="http://schemas.openxmlformats.org/officeDocument/2006/relationships/image" Target="../media/image55.png"/><Relationship Id="rId3" Type="http://schemas.openxmlformats.org/officeDocument/2006/relationships/image" Target="../media/image69.svg"/><Relationship Id="rId21" Type="http://schemas.openxmlformats.org/officeDocument/2006/relationships/image" Target="../media/image87.svg"/><Relationship Id="rId7" Type="http://schemas.openxmlformats.org/officeDocument/2006/relationships/image" Target="../media/image9.png"/><Relationship Id="rId12" Type="http://schemas.openxmlformats.org/officeDocument/2006/relationships/image" Target="../media/image46.png"/><Relationship Id="rId17" Type="http://schemas.openxmlformats.org/officeDocument/2006/relationships/image" Target="../media/image83.svg"/><Relationship Id="rId25" Type="http://schemas.openxmlformats.org/officeDocument/2006/relationships/image" Target="../media/image89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11" Type="http://schemas.openxmlformats.org/officeDocument/2006/relationships/image" Target="../media/image75.svg"/><Relationship Id="rId24" Type="http://schemas.openxmlformats.org/officeDocument/2006/relationships/image" Target="../media/image88.png"/><Relationship Id="rId5" Type="http://schemas.openxmlformats.org/officeDocument/2006/relationships/image" Target="../media/image71.png"/><Relationship Id="rId15" Type="http://schemas.openxmlformats.org/officeDocument/2006/relationships/image" Target="../media/image79.svg"/><Relationship Id="rId23" Type="http://schemas.openxmlformats.org/officeDocument/2006/relationships/image" Target="../media/image27.svg"/><Relationship Id="rId10" Type="http://schemas.openxmlformats.org/officeDocument/2006/relationships/image" Target="../media/image74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10.svg"/><Relationship Id="rId14" Type="http://schemas.openxmlformats.org/officeDocument/2006/relationships/image" Target="../media/image78.png"/><Relationship Id="rId22" Type="http://schemas.openxmlformats.org/officeDocument/2006/relationships/image" Target="../media/image26.png"/><Relationship Id="rId27" Type="http://schemas.openxmlformats.org/officeDocument/2006/relationships/image" Target="../media/image5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prossimotech.com/" TargetMode="External"/><Relationship Id="rId4" Type="http://schemas.openxmlformats.org/officeDocument/2006/relationships/hyperlink" Target="mailto:steve@prossimotech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BC9BB-840C-46C8-2BA9-EF9066EF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47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93297-952F-5AE3-F525-44B26543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9" y="6098826"/>
            <a:ext cx="2289762" cy="719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C38B25-2D8F-A0A4-D5C5-DD6BFC795FE9}"/>
              </a:ext>
            </a:extLst>
          </p:cNvPr>
          <p:cNvSpPr txBox="1"/>
          <p:nvPr/>
        </p:nvSpPr>
        <p:spPr>
          <a:xfrm>
            <a:off x="9937210" y="6550223"/>
            <a:ext cx="213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shota@prossimotech.com</a:t>
            </a:r>
            <a:endParaRPr lang="en-US" sz="14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6448C-D4C2-A9FC-57A6-42CDAFC3BA24}"/>
              </a:ext>
            </a:extLst>
          </p:cNvPr>
          <p:cNvSpPr/>
          <p:nvPr/>
        </p:nvSpPr>
        <p:spPr>
          <a:xfrm>
            <a:off x="526755" y="3274183"/>
            <a:ext cx="7255280" cy="625217"/>
          </a:xfrm>
          <a:prstGeom prst="rect">
            <a:avLst/>
          </a:prstGeom>
          <a:solidFill>
            <a:schemeClr val="bg1">
              <a:alpha val="8465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23C84-28F2-3C22-8E89-F5450E48E9CF}"/>
              </a:ext>
            </a:extLst>
          </p:cNvPr>
          <p:cNvSpPr txBox="1"/>
          <p:nvPr/>
        </p:nvSpPr>
        <p:spPr>
          <a:xfrm>
            <a:off x="472209" y="3232848"/>
            <a:ext cx="11088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ea typeface="Baskerville" panose="02020502070401020303" pitchFamily="18" charset="0"/>
                <a:cs typeface="Times New Roman" panose="02020603050405020304" pitchFamily="18" charset="0"/>
              </a:rPr>
              <a:t>Optimizing Financial Supply Chains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Baskerville" panose="02020502070401020303" pitchFamily="18" charset="0"/>
                <a:cs typeface="Times New Roman" panose="02020603050405020304" pitchFamily="18" charset="0"/>
              </a:rPr>
              <a:t>| A Network Approach</a:t>
            </a:r>
          </a:p>
        </p:txBody>
      </p:sp>
    </p:spTree>
    <p:extLst>
      <p:ext uri="{BB962C8B-B14F-4D97-AF65-F5344CB8AC3E}">
        <p14:creationId xmlns:p14="http://schemas.microsoft.com/office/powerpoint/2010/main" val="40000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AE68F3-5520-1419-20BD-7517F3FF4D02}"/>
              </a:ext>
            </a:extLst>
          </p:cNvPr>
          <p:cNvGrpSpPr/>
          <p:nvPr/>
        </p:nvGrpSpPr>
        <p:grpSpPr>
          <a:xfrm>
            <a:off x="3082204" y="1939287"/>
            <a:ext cx="7306064" cy="584776"/>
            <a:chOff x="3082204" y="1939287"/>
            <a:chExt cx="7306064" cy="584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848FE7-599C-B655-B4D3-5068D1C65E90}"/>
                </a:ext>
              </a:extLst>
            </p:cNvPr>
            <p:cNvGrpSpPr/>
            <p:nvPr/>
          </p:nvGrpSpPr>
          <p:grpSpPr>
            <a:xfrm>
              <a:off x="6475877" y="2009943"/>
              <a:ext cx="449787" cy="444845"/>
              <a:chOff x="6409344" y="2009943"/>
              <a:chExt cx="449787" cy="444845"/>
            </a:xfrm>
            <a:solidFill>
              <a:schemeClr val="accent1"/>
            </a:solidFill>
          </p:grpSpPr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4A0F1593-A8EF-188D-DB0D-B163205E454D}"/>
                  </a:ext>
                </a:extLst>
              </p:cNvPr>
              <p:cNvSpPr/>
              <p:nvPr/>
            </p:nvSpPr>
            <p:spPr>
              <a:xfrm rot="16200000">
                <a:off x="6279598" y="2139689"/>
                <a:ext cx="444844" cy="18535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5C9E3B04-0A99-14F1-0D94-9A8DACC72447}"/>
                  </a:ext>
                </a:extLst>
              </p:cNvPr>
              <p:cNvSpPr/>
              <p:nvPr/>
            </p:nvSpPr>
            <p:spPr>
              <a:xfrm rot="5400000">
                <a:off x="6544034" y="2139690"/>
                <a:ext cx="444844" cy="18535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C52071-8390-F6F4-2A83-FE22839880FD}"/>
                </a:ext>
              </a:extLst>
            </p:cNvPr>
            <p:cNvSpPr txBox="1"/>
            <p:nvPr/>
          </p:nvSpPr>
          <p:spPr>
            <a:xfrm>
              <a:off x="8270381" y="1939288"/>
              <a:ext cx="2117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“Resilient”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0A474D-D16F-9A82-F248-A944DD3D2B5E}"/>
                </a:ext>
              </a:extLst>
            </p:cNvPr>
            <p:cNvSpPr txBox="1"/>
            <p:nvPr/>
          </p:nvSpPr>
          <p:spPr>
            <a:xfrm>
              <a:off x="3082204" y="1939287"/>
              <a:ext cx="20489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B05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“Efficient”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34581-B51A-F779-3D4E-DBE5E35DAC39}"/>
              </a:ext>
            </a:extLst>
          </p:cNvPr>
          <p:cNvGrpSpPr/>
          <p:nvPr/>
        </p:nvGrpSpPr>
        <p:grpSpPr>
          <a:xfrm>
            <a:off x="3082204" y="2670989"/>
            <a:ext cx="7992150" cy="584775"/>
            <a:chOff x="3082204" y="2670989"/>
            <a:chExt cx="7992150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B19A73-57D5-7C29-3E71-74811D7E8E64}"/>
                </a:ext>
              </a:extLst>
            </p:cNvPr>
            <p:cNvSpPr txBox="1"/>
            <p:nvPr/>
          </p:nvSpPr>
          <p:spPr>
            <a:xfrm>
              <a:off x="3082204" y="2670989"/>
              <a:ext cx="2600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Less inventory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E0526A-9D1E-2605-FA18-893CC3B5F887}"/>
                </a:ext>
              </a:extLst>
            </p:cNvPr>
            <p:cNvSpPr txBox="1"/>
            <p:nvPr/>
          </p:nvSpPr>
          <p:spPr>
            <a:xfrm>
              <a:off x="8270381" y="2670989"/>
              <a:ext cx="2803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More inventory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CF2038-A476-3C40-81B2-BF80F2F9C3F0}"/>
              </a:ext>
            </a:extLst>
          </p:cNvPr>
          <p:cNvGrpSpPr/>
          <p:nvPr/>
        </p:nvGrpSpPr>
        <p:grpSpPr>
          <a:xfrm>
            <a:off x="3082204" y="3370199"/>
            <a:ext cx="8915479" cy="612192"/>
            <a:chOff x="3082204" y="3370199"/>
            <a:chExt cx="8915479" cy="6121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72E862-BA3D-082F-F451-F3EC0981E7D7}"/>
                </a:ext>
              </a:extLst>
            </p:cNvPr>
            <p:cNvSpPr txBox="1"/>
            <p:nvPr/>
          </p:nvSpPr>
          <p:spPr>
            <a:xfrm>
              <a:off x="3082204" y="3397616"/>
              <a:ext cx="2879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Single Suppliers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0A4180-9412-4F77-0CA2-36842403656F}"/>
                </a:ext>
              </a:extLst>
            </p:cNvPr>
            <p:cNvSpPr txBox="1"/>
            <p:nvPr/>
          </p:nvSpPr>
          <p:spPr>
            <a:xfrm>
              <a:off x="8270381" y="3370199"/>
              <a:ext cx="3727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Redundant Suppliers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A27116-F656-708D-7A98-E2FCDA41F252}"/>
              </a:ext>
            </a:extLst>
          </p:cNvPr>
          <p:cNvGrpSpPr/>
          <p:nvPr/>
        </p:nvGrpSpPr>
        <p:grpSpPr>
          <a:xfrm>
            <a:off x="3082204" y="4768619"/>
            <a:ext cx="8037034" cy="667027"/>
            <a:chOff x="3082204" y="4768619"/>
            <a:chExt cx="8037034" cy="667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D07453-5EBD-6A6D-A58A-E002A2F51F46}"/>
                </a:ext>
              </a:extLst>
            </p:cNvPr>
            <p:cNvSpPr txBox="1"/>
            <p:nvPr/>
          </p:nvSpPr>
          <p:spPr>
            <a:xfrm>
              <a:off x="3082204" y="4850871"/>
              <a:ext cx="1002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Lean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85CD-9CE2-6AA3-32C0-7987C0E1BDC3}"/>
                </a:ext>
              </a:extLst>
            </p:cNvPr>
            <p:cNvSpPr txBox="1"/>
            <p:nvPr/>
          </p:nvSpPr>
          <p:spPr>
            <a:xfrm>
              <a:off x="8270381" y="4768619"/>
              <a:ext cx="2848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Excess Capacity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BAE6E2-D299-6D59-4223-BA25CBF2EA15}"/>
              </a:ext>
            </a:extLst>
          </p:cNvPr>
          <p:cNvGrpSpPr/>
          <p:nvPr/>
        </p:nvGrpSpPr>
        <p:grpSpPr>
          <a:xfrm>
            <a:off x="3082204" y="4069409"/>
            <a:ext cx="6860430" cy="639609"/>
            <a:chOff x="3082204" y="4069409"/>
            <a:chExt cx="6860430" cy="6396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FEE51-505C-8E64-8017-A87B9E4F6DF4}"/>
                </a:ext>
              </a:extLst>
            </p:cNvPr>
            <p:cNvSpPr txBox="1"/>
            <p:nvPr/>
          </p:nvSpPr>
          <p:spPr>
            <a:xfrm>
              <a:off x="3082204" y="4124243"/>
              <a:ext cx="1292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Global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D7AC1A-DD60-0D6E-1B4B-1AF817C23261}"/>
                </a:ext>
              </a:extLst>
            </p:cNvPr>
            <p:cNvSpPr txBox="1"/>
            <p:nvPr/>
          </p:nvSpPr>
          <p:spPr>
            <a:xfrm>
              <a:off x="8270381" y="4069409"/>
              <a:ext cx="1672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Regional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5EB750-FA6F-353F-05FF-9D46C084DC3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BFB3BB-2004-0DFB-A464-E6C7D0741F99}"/>
              </a:ext>
            </a:extLst>
          </p:cNvPr>
          <p:cNvSpPr txBox="1"/>
          <p:nvPr/>
        </p:nvSpPr>
        <p:spPr>
          <a:xfrm>
            <a:off x="2874800" y="445847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Trade-offs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0E8B8C-8E8E-5F5C-33EC-374F415509E7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48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1FA32-7C5D-27DE-3CFB-10A5075F5998}"/>
              </a:ext>
            </a:extLst>
          </p:cNvPr>
          <p:cNvSpPr txBox="1"/>
          <p:nvPr/>
        </p:nvSpPr>
        <p:spPr>
          <a:xfrm>
            <a:off x="4515229" y="1831786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B3C6B-F4A7-E463-E037-A4D6503E0EC3}"/>
              </a:ext>
            </a:extLst>
          </p:cNvPr>
          <p:cNvSpPr/>
          <p:nvPr/>
        </p:nvSpPr>
        <p:spPr>
          <a:xfrm flipH="1">
            <a:off x="4251960" y="1760277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1F0F3-4F96-21B7-FFAA-708FFB191060}"/>
              </a:ext>
            </a:extLst>
          </p:cNvPr>
          <p:cNvSpPr txBox="1"/>
          <p:nvPr/>
        </p:nvSpPr>
        <p:spPr>
          <a:xfrm>
            <a:off x="4515229" y="2795347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E1B7-44B8-EE0C-E684-F14947E6439F}"/>
              </a:ext>
            </a:extLst>
          </p:cNvPr>
          <p:cNvSpPr/>
          <p:nvPr/>
        </p:nvSpPr>
        <p:spPr>
          <a:xfrm flipH="1">
            <a:off x="4251960" y="2723838"/>
            <a:ext cx="13272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F6A-17FE-CE15-C808-6619C7449CD8}"/>
              </a:ext>
            </a:extLst>
          </p:cNvPr>
          <p:cNvSpPr txBox="1"/>
          <p:nvPr/>
        </p:nvSpPr>
        <p:spPr>
          <a:xfrm>
            <a:off x="4515229" y="375890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BD13C-4969-7BF9-E10B-79275BBBCFB1}"/>
              </a:ext>
            </a:extLst>
          </p:cNvPr>
          <p:cNvSpPr/>
          <p:nvPr/>
        </p:nvSpPr>
        <p:spPr>
          <a:xfrm flipH="1">
            <a:off x="4251960" y="3687399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77F52-03F2-C69D-C596-4AF55A63E9AD}"/>
              </a:ext>
            </a:extLst>
          </p:cNvPr>
          <p:cNvSpPr txBox="1"/>
          <p:nvPr/>
        </p:nvSpPr>
        <p:spPr>
          <a:xfrm>
            <a:off x="4515229" y="479397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Possibilities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D04D7D-5A44-0919-BF20-2FF1F223942F}"/>
              </a:ext>
            </a:extLst>
          </p:cNvPr>
          <p:cNvSpPr/>
          <p:nvPr/>
        </p:nvSpPr>
        <p:spPr>
          <a:xfrm flipH="1">
            <a:off x="4251960" y="4722470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DA5B-675C-1143-205A-7BAB8103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07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7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E5B5CA-7752-102E-9714-F4EE08FA4B9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is a Supply Chain?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CDF458-EB40-14B1-43A8-0194CD7A7957}"/>
              </a:ext>
            </a:extLst>
          </p:cNvPr>
          <p:cNvGrpSpPr/>
          <p:nvPr/>
        </p:nvGrpSpPr>
        <p:grpSpPr>
          <a:xfrm>
            <a:off x="6646151" y="2144161"/>
            <a:ext cx="2664662" cy="1226967"/>
            <a:chOff x="6646151" y="2144161"/>
            <a:chExt cx="2664662" cy="12269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DB81DC1-4E61-4085-21B1-6BAFABB8A2B8}"/>
                </a:ext>
              </a:extLst>
            </p:cNvPr>
            <p:cNvGrpSpPr/>
            <p:nvPr/>
          </p:nvGrpSpPr>
          <p:grpSpPr>
            <a:xfrm>
              <a:off x="6646151" y="2144161"/>
              <a:ext cx="568411" cy="1226967"/>
              <a:chOff x="7229344" y="2774857"/>
              <a:chExt cx="568411" cy="1226967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237ED4C-B572-A6F1-AA95-EECA5CEED588}"/>
                  </a:ext>
                </a:extLst>
              </p:cNvPr>
              <p:cNvSpPr/>
              <p:nvPr/>
            </p:nvSpPr>
            <p:spPr>
              <a:xfrm>
                <a:off x="7229344" y="3433413"/>
                <a:ext cx="568411" cy="5684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AE05ED5-48DE-FD20-193C-72C18C233ECE}"/>
                  </a:ext>
                </a:extLst>
              </p:cNvPr>
              <p:cNvCxnSpPr>
                <a:cxnSpLocks/>
                <a:stCxn id="14" idx="2"/>
                <a:endCxn id="32" idx="0"/>
              </p:cNvCxnSpPr>
              <p:nvPr/>
            </p:nvCxnSpPr>
            <p:spPr>
              <a:xfrm>
                <a:off x="7507052" y="2774857"/>
                <a:ext cx="6498" cy="65855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A393E-D6C3-9217-70FC-05CCB4D93B64}"/>
                </a:ext>
              </a:extLst>
            </p:cNvPr>
            <p:cNvSpPr txBox="1"/>
            <p:nvPr/>
          </p:nvSpPr>
          <p:spPr>
            <a:xfrm>
              <a:off x="7409971" y="2936714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Supplier (Tier 1)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AC06BB-5414-8D15-25B9-64A15FA5D0B1}"/>
              </a:ext>
            </a:extLst>
          </p:cNvPr>
          <p:cNvGrpSpPr/>
          <p:nvPr/>
        </p:nvGrpSpPr>
        <p:grpSpPr>
          <a:xfrm>
            <a:off x="6646151" y="3371128"/>
            <a:ext cx="2664662" cy="1340273"/>
            <a:chOff x="6646151" y="3371128"/>
            <a:chExt cx="2664662" cy="134027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AC94BA-2019-6D19-EC4D-EA81C95E2ED4}"/>
                </a:ext>
              </a:extLst>
            </p:cNvPr>
            <p:cNvGrpSpPr/>
            <p:nvPr/>
          </p:nvGrpSpPr>
          <p:grpSpPr>
            <a:xfrm>
              <a:off x="6646151" y="3371128"/>
              <a:ext cx="568411" cy="1340273"/>
              <a:chOff x="7229344" y="3403317"/>
              <a:chExt cx="568411" cy="1340273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82AECF8-47ED-7E5F-7A51-66AF9DF7B3CF}"/>
                  </a:ext>
                </a:extLst>
              </p:cNvPr>
              <p:cNvSpPr/>
              <p:nvPr/>
            </p:nvSpPr>
            <p:spPr>
              <a:xfrm>
                <a:off x="7229344" y="4175179"/>
                <a:ext cx="568411" cy="56841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8C08F2C-96FD-391F-2EFE-40D67C1A3ECE}"/>
                  </a:ext>
                </a:extLst>
              </p:cNvPr>
              <p:cNvCxnSpPr>
                <a:cxnSpLocks/>
                <a:stCxn id="32" idx="2"/>
              </p:cNvCxnSpPr>
              <p:nvPr/>
            </p:nvCxnSpPr>
            <p:spPr>
              <a:xfrm flipH="1">
                <a:off x="7510299" y="3403317"/>
                <a:ext cx="0" cy="76889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135A13-2910-FED5-4353-FEC7420B657F}"/>
                </a:ext>
              </a:extLst>
            </p:cNvPr>
            <p:cNvSpPr txBox="1"/>
            <p:nvPr/>
          </p:nvSpPr>
          <p:spPr>
            <a:xfrm>
              <a:off x="7409971" y="4206278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Supplier (Tier 2)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838350-D672-01CE-A274-9CD51FA7FE26}"/>
              </a:ext>
            </a:extLst>
          </p:cNvPr>
          <p:cNvGrpSpPr/>
          <p:nvPr/>
        </p:nvGrpSpPr>
        <p:grpSpPr>
          <a:xfrm>
            <a:off x="6636402" y="4711401"/>
            <a:ext cx="2674411" cy="1947641"/>
            <a:chOff x="6636402" y="4711401"/>
            <a:chExt cx="2674411" cy="194764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D83527-901F-2CE8-B298-AFE34795AFB5}"/>
                </a:ext>
              </a:extLst>
            </p:cNvPr>
            <p:cNvGrpSpPr/>
            <p:nvPr/>
          </p:nvGrpSpPr>
          <p:grpSpPr>
            <a:xfrm>
              <a:off x="6636402" y="4711401"/>
              <a:ext cx="568411" cy="1285106"/>
              <a:chOff x="7219595" y="4743590"/>
              <a:chExt cx="568411" cy="128510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BDE830C-AC38-FB64-A0D8-880B5498D33C}"/>
                  </a:ext>
                </a:extLst>
              </p:cNvPr>
              <p:cNvSpPr/>
              <p:nvPr/>
            </p:nvSpPr>
            <p:spPr>
              <a:xfrm>
                <a:off x="7219595" y="5460285"/>
                <a:ext cx="568411" cy="56841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B9ED3B9-D9EC-EABA-9FE3-F95896381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4052" y="4743590"/>
                <a:ext cx="6498" cy="713723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75DB5-F456-B7C5-46A8-30A82CFC5615}"/>
                </a:ext>
              </a:extLst>
            </p:cNvPr>
            <p:cNvSpPr txBox="1"/>
            <p:nvPr/>
          </p:nvSpPr>
          <p:spPr>
            <a:xfrm>
              <a:off x="7409971" y="5475842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Supplier (Tier 3)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DC53A3-E593-4378-B2A1-B4CC1AEB7ABB}"/>
                </a:ext>
              </a:extLst>
            </p:cNvPr>
            <p:cNvSpPr txBox="1"/>
            <p:nvPr/>
          </p:nvSpPr>
          <p:spPr>
            <a:xfrm>
              <a:off x="6669233" y="6351265"/>
              <a:ext cx="7003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etc.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ED28E5-89C5-738B-9577-3F0E7C4060D6}"/>
                </a:ext>
              </a:extLst>
            </p:cNvPr>
            <p:cNvCxnSpPr>
              <a:cxnSpLocks/>
            </p:cNvCxnSpPr>
            <p:nvPr/>
          </p:nvCxnSpPr>
          <p:spPr>
            <a:xfrm>
              <a:off x="6910709" y="5996507"/>
              <a:ext cx="0" cy="312114"/>
            </a:xfrm>
            <a:prstGeom prst="line">
              <a:avLst/>
            </a:prstGeom>
            <a:ln w="38100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D2FE4CA-557A-5722-785B-C8B8C87C461C}"/>
              </a:ext>
            </a:extLst>
          </p:cNvPr>
          <p:cNvGrpSpPr/>
          <p:nvPr/>
        </p:nvGrpSpPr>
        <p:grpSpPr>
          <a:xfrm>
            <a:off x="6639653" y="1575750"/>
            <a:ext cx="2671160" cy="568411"/>
            <a:chOff x="6639653" y="1575750"/>
            <a:chExt cx="2671160" cy="5684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1DD669-7540-DD1D-8595-EEE085297232}"/>
                </a:ext>
              </a:extLst>
            </p:cNvPr>
            <p:cNvSpPr/>
            <p:nvPr/>
          </p:nvSpPr>
          <p:spPr>
            <a:xfrm>
              <a:off x="6639653" y="1575750"/>
              <a:ext cx="568411" cy="5684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2E9070-0DD6-68E3-162B-A406B1B13DA4}"/>
                </a:ext>
              </a:extLst>
            </p:cNvPr>
            <p:cNvSpPr txBox="1"/>
            <p:nvPr/>
          </p:nvSpPr>
          <p:spPr>
            <a:xfrm>
              <a:off x="7409971" y="1628758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Buyer (root)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060951-97E6-B9F9-76FC-92E31F734676}"/>
              </a:ext>
            </a:extLst>
          </p:cNvPr>
          <p:cNvGrpSpPr/>
          <p:nvPr/>
        </p:nvGrpSpPr>
        <p:grpSpPr>
          <a:xfrm>
            <a:off x="5552348" y="1430301"/>
            <a:ext cx="914400" cy="4566206"/>
            <a:chOff x="5552348" y="1430301"/>
            <a:chExt cx="914400" cy="4566206"/>
          </a:xfrm>
        </p:grpSpPr>
        <p:pic>
          <p:nvPicPr>
            <p:cNvPr id="50" name="Graphic 49" descr="Car with solid fill">
              <a:extLst>
                <a:ext uri="{FF2B5EF4-FFF2-40B4-BE49-F238E27FC236}">
                  <a16:creationId xmlns:a16="http://schemas.microsoft.com/office/drawing/2014/main" id="{026A8B02-333E-1024-4765-4F0E57F3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52348" y="1430301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Gears with solid fill">
              <a:extLst>
                <a:ext uri="{FF2B5EF4-FFF2-40B4-BE49-F238E27FC236}">
                  <a16:creationId xmlns:a16="http://schemas.microsoft.com/office/drawing/2014/main" id="{9EFC2F03-54EA-7DE5-3B57-F53E11AF5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300000">
              <a:off x="5634081" y="4106516"/>
              <a:ext cx="703654" cy="70365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580F89F-A8D2-12BF-F6BD-A9ED34DED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52348" y="2868291"/>
              <a:ext cx="864458" cy="568411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80ECD54E-F62A-69E0-A51A-E28C90A89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76312" y="5556365"/>
              <a:ext cx="440142" cy="440142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DCE21F-AF0B-157D-7FEF-C6B27E4A6E22}"/>
                </a:ext>
              </a:extLst>
            </p:cNvPr>
            <p:cNvCxnSpPr>
              <a:cxnSpLocks/>
            </p:cNvCxnSpPr>
            <p:nvPr/>
          </p:nvCxnSpPr>
          <p:spPr>
            <a:xfrm>
              <a:off x="6128903" y="4827434"/>
              <a:ext cx="0" cy="51588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187E5BC-AE2A-7C93-2539-64DB1DA1204C}"/>
                </a:ext>
              </a:extLst>
            </p:cNvPr>
            <p:cNvCxnSpPr>
              <a:cxnSpLocks/>
            </p:cNvCxnSpPr>
            <p:nvPr/>
          </p:nvCxnSpPr>
          <p:spPr>
            <a:xfrm>
              <a:off x="6117097" y="3584374"/>
              <a:ext cx="0" cy="51588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0ACD837-5281-056A-B204-90F3F67C45FB}"/>
                </a:ext>
              </a:extLst>
            </p:cNvPr>
            <p:cNvCxnSpPr>
              <a:cxnSpLocks/>
            </p:cNvCxnSpPr>
            <p:nvPr/>
          </p:nvCxnSpPr>
          <p:spPr>
            <a:xfrm>
              <a:off x="6117097" y="2225433"/>
              <a:ext cx="0" cy="515888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9072C9-D286-33C9-DEDE-F120C068A3C5}"/>
              </a:ext>
            </a:extLst>
          </p:cNvPr>
          <p:cNvGrpSpPr/>
          <p:nvPr/>
        </p:nvGrpSpPr>
        <p:grpSpPr>
          <a:xfrm>
            <a:off x="2775943" y="2210532"/>
            <a:ext cx="2948771" cy="3132790"/>
            <a:chOff x="2775943" y="2210532"/>
            <a:chExt cx="2948771" cy="31327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B0CE54D-3E5E-672C-ACF9-B5E3A9175492}"/>
                </a:ext>
              </a:extLst>
            </p:cNvPr>
            <p:cNvGrpSpPr/>
            <p:nvPr/>
          </p:nvGrpSpPr>
          <p:grpSpPr>
            <a:xfrm>
              <a:off x="5309334" y="2210532"/>
              <a:ext cx="415380" cy="3132790"/>
              <a:chOff x="5309334" y="2210532"/>
              <a:chExt cx="415380" cy="3132790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3D786B9-68FF-4A2C-6A90-13C265BEAC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4714" y="4827434"/>
                <a:ext cx="0" cy="515888"/>
              </a:xfrm>
              <a:prstGeom prst="line">
                <a:avLst/>
              </a:prstGeom>
              <a:ln w="38100">
                <a:solidFill>
                  <a:srgbClr val="FF9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05FC4A2-8ADB-E489-AB68-62DC7FB01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908" y="3584374"/>
                <a:ext cx="0" cy="515888"/>
              </a:xfrm>
              <a:prstGeom prst="line">
                <a:avLst/>
              </a:prstGeom>
              <a:ln w="38100">
                <a:solidFill>
                  <a:srgbClr val="FF9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8002E025-1D20-BC3F-3531-1296E8B5F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12908" y="2225433"/>
                <a:ext cx="0" cy="515888"/>
              </a:xfrm>
              <a:prstGeom prst="line">
                <a:avLst/>
              </a:prstGeom>
              <a:ln w="38100">
                <a:solidFill>
                  <a:srgbClr val="FF9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AEC7F88-CB20-92ED-6801-0B0321C3FF09}"/>
                  </a:ext>
                </a:extLst>
              </p:cNvPr>
              <p:cNvSpPr txBox="1"/>
              <p:nvPr/>
            </p:nvSpPr>
            <p:spPr>
              <a:xfrm>
                <a:off x="5309334" y="2210532"/>
                <a:ext cx="375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9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$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A9ED36-7E16-1935-2E93-0DB4FDCCEC20}"/>
                  </a:ext>
                </a:extLst>
              </p:cNvPr>
              <p:cNvSpPr txBox="1"/>
              <p:nvPr/>
            </p:nvSpPr>
            <p:spPr>
              <a:xfrm>
                <a:off x="5309334" y="3556880"/>
                <a:ext cx="375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9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$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DF731DC-45E8-1A6F-2C11-109E478934DD}"/>
                  </a:ext>
                </a:extLst>
              </p:cNvPr>
              <p:cNvSpPr txBox="1"/>
              <p:nvPr/>
            </p:nvSpPr>
            <p:spPr>
              <a:xfrm>
                <a:off x="5309334" y="4819063"/>
                <a:ext cx="3753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9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$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FFFC372-DC3B-4152-45F5-BF42AB219B54}"/>
                </a:ext>
              </a:extLst>
            </p:cNvPr>
            <p:cNvSpPr txBox="1"/>
            <p:nvPr/>
          </p:nvSpPr>
          <p:spPr>
            <a:xfrm>
              <a:off x="2775943" y="3402991"/>
              <a:ext cx="27622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9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Financial </a:t>
              </a:r>
            </a:p>
            <a:p>
              <a:pPr algn="ctr"/>
              <a:r>
                <a:rPr lang="en-US" sz="2400" b="1" dirty="0">
                  <a:solidFill>
                    <a:srgbClr val="FF9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Supply 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3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F0ADB1-2810-CB2D-D9CF-5E90C675628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D3E36-0ADE-88C7-066A-8E905FD7CFA2}"/>
              </a:ext>
            </a:extLst>
          </p:cNvPr>
          <p:cNvSpPr txBox="1"/>
          <p:nvPr/>
        </p:nvSpPr>
        <p:spPr>
          <a:xfrm>
            <a:off x="2708910" y="6549390"/>
            <a:ext cx="1543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68F2C-E2A4-B85C-B02D-7A65AA1C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87" y="1734001"/>
            <a:ext cx="9351965" cy="3918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90FF4-3532-8FAD-D452-1EA99C26B08C}"/>
              </a:ext>
            </a:extLst>
          </p:cNvPr>
          <p:cNvSpPr txBox="1"/>
          <p:nvPr/>
        </p:nvSpPr>
        <p:spPr>
          <a:xfrm>
            <a:off x="2874800" y="445847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Quantity of suppliers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848156-5289-ED50-7B55-226E9AC5F531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1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F0ADB1-2810-CB2D-D9CF-5E90C675628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BC06C4-70A1-A3C2-4FED-DBCCB406FB2B}"/>
              </a:ext>
            </a:extLst>
          </p:cNvPr>
          <p:cNvGrpSpPr/>
          <p:nvPr/>
        </p:nvGrpSpPr>
        <p:grpSpPr>
          <a:xfrm>
            <a:off x="7219595" y="1607939"/>
            <a:ext cx="3307006" cy="4420757"/>
            <a:chOff x="7219595" y="1607939"/>
            <a:chExt cx="3307006" cy="4420757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1C87D90-567F-9C47-C50D-0FC87765EB11}"/>
                </a:ext>
              </a:extLst>
            </p:cNvPr>
            <p:cNvSpPr/>
            <p:nvPr/>
          </p:nvSpPr>
          <p:spPr>
            <a:xfrm rot="5400000">
              <a:off x="7578201" y="5148859"/>
              <a:ext cx="1579525" cy="180148"/>
            </a:xfrm>
            <a:prstGeom prst="homePlat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9000">
                  <a:schemeClr val="bg2"/>
                </a:gs>
                <a:gs pos="99000">
                  <a:srgbClr val="FF00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251C774-4A0B-C652-12D8-80676A505158}"/>
                </a:ext>
              </a:extLst>
            </p:cNvPr>
            <p:cNvSpPr txBox="1"/>
            <p:nvPr/>
          </p:nvSpPr>
          <p:spPr>
            <a:xfrm>
              <a:off x="8625759" y="5628586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Less visibility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75A63B9-8EDB-6F4E-54E8-D78DFF068494}"/>
                </a:ext>
              </a:extLst>
            </p:cNvPr>
            <p:cNvGrpSpPr/>
            <p:nvPr/>
          </p:nvGrpSpPr>
          <p:grpSpPr>
            <a:xfrm>
              <a:off x="7219595" y="1607939"/>
              <a:ext cx="578160" cy="4420757"/>
              <a:chOff x="7219595" y="1607939"/>
              <a:chExt cx="578160" cy="442075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200AD5D-0C6F-EBAE-315C-7F12630B7607}"/>
                  </a:ext>
                </a:extLst>
              </p:cNvPr>
              <p:cNvSpPr/>
              <p:nvPr/>
            </p:nvSpPr>
            <p:spPr>
              <a:xfrm>
                <a:off x="7222846" y="1607939"/>
                <a:ext cx="568411" cy="56841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B8E3A05-22C8-85CA-9252-B3BD01177139}"/>
                  </a:ext>
                </a:extLst>
              </p:cNvPr>
              <p:cNvGrpSpPr/>
              <p:nvPr/>
            </p:nvGrpSpPr>
            <p:grpSpPr>
              <a:xfrm>
                <a:off x="7229344" y="2176350"/>
                <a:ext cx="568411" cy="1282134"/>
                <a:chOff x="7229344" y="2176350"/>
                <a:chExt cx="568411" cy="1282134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7B25D39-EDF2-F4C3-AA8F-6E56D8D9E14D}"/>
                    </a:ext>
                  </a:extLst>
                </p:cNvPr>
                <p:cNvSpPr/>
                <p:nvPr/>
              </p:nvSpPr>
              <p:spPr>
                <a:xfrm>
                  <a:off x="7229344" y="2890073"/>
                  <a:ext cx="568411" cy="56841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BA62F2A-6CD1-D49E-7823-289E280609FF}"/>
                    </a:ext>
                  </a:extLst>
                </p:cNvPr>
                <p:cNvCxnSpPr>
                  <a:cxnSpLocks/>
                  <a:stCxn id="50" idx="2"/>
                  <a:endCxn id="23" idx="0"/>
                </p:cNvCxnSpPr>
                <p:nvPr/>
              </p:nvCxnSpPr>
              <p:spPr>
                <a:xfrm>
                  <a:off x="7507052" y="2176350"/>
                  <a:ext cx="6498" cy="71372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1C27316-1612-8580-98D8-7B458EF40995}"/>
                  </a:ext>
                </a:extLst>
              </p:cNvPr>
              <p:cNvGrpSpPr/>
              <p:nvPr/>
            </p:nvGrpSpPr>
            <p:grpSpPr>
              <a:xfrm>
                <a:off x="7229344" y="3458484"/>
                <a:ext cx="568411" cy="1285106"/>
                <a:chOff x="7229344" y="3458484"/>
                <a:chExt cx="568411" cy="1285106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C267CC6-66D4-F806-A9D4-51AAC1843427}"/>
                    </a:ext>
                  </a:extLst>
                </p:cNvPr>
                <p:cNvSpPr/>
                <p:nvPr/>
              </p:nvSpPr>
              <p:spPr>
                <a:xfrm>
                  <a:off x="7229344" y="4175179"/>
                  <a:ext cx="568411" cy="5684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DBD356FA-CBD0-2ED5-348B-40EDDB7EB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3801" y="3458484"/>
                  <a:ext cx="6498" cy="713723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2BFD008-0EA1-8E65-1D0D-2F1D3726FA04}"/>
                  </a:ext>
                </a:extLst>
              </p:cNvPr>
              <p:cNvGrpSpPr/>
              <p:nvPr/>
            </p:nvGrpSpPr>
            <p:grpSpPr>
              <a:xfrm>
                <a:off x="7219595" y="4743590"/>
                <a:ext cx="568411" cy="1285106"/>
                <a:chOff x="7219595" y="4743590"/>
                <a:chExt cx="568411" cy="1285106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1782D36-A02B-C365-6D8F-18D62D37E3E6}"/>
                    </a:ext>
                  </a:extLst>
                </p:cNvPr>
                <p:cNvSpPr/>
                <p:nvPr/>
              </p:nvSpPr>
              <p:spPr>
                <a:xfrm>
                  <a:off x="7219595" y="5460285"/>
                  <a:ext cx="568411" cy="56841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1DBB627-8BA1-5DAD-E8E7-B395D2CAB9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94052" y="4743590"/>
                  <a:ext cx="6498" cy="713723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1559BA86-8F69-A538-E002-318769ACE18E}"/>
                </a:ext>
              </a:extLst>
            </p:cNvPr>
            <p:cNvSpPr/>
            <p:nvPr/>
          </p:nvSpPr>
          <p:spPr>
            <a:xfrm rot="16200000">
              <a:off x="7568500" y="3647410"/>
              <a:ext cx="1579525" cy="180148"/>
            </a:xfrm>
            <a:prstGeom prst="homePlat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9000">
                  <a:schemeClr val="bg2"/>
                </a:gs>
                <a:gs pos="99000">
                  <a:srgbClr val="00B0F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D1EBA6-F476-F09E-9DD9-47575314B9CC}"/>
                </a:ext>
              </a:extLst>
            </p:cNvPr>
            <p:cNvSpPr txBox="1"/>
            <p:nvPr/>
          </p:nvSpPr>
          <p:spPr>
            <a:xfrm>
              <a:off x="8625759" y="2932858"/>
              <a:ext cx="1900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More visibility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760B0C8-D12C-ABC5-75C5-CEFCA9561290}"/>
              </a:ext>
            </a:extLst>
          </p:cNvPr>
          <p:cNvSpPr txBox="1"/>
          <p:nvPr/>
        </p:nvSpPr>
        <p:spPr>
          <a:xfrm>
            <a:off x="2874800" y="445847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Depth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DB7575-B00E-3B6F-E76E-73D3602F5F4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6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7B25D39-EDF2-F4C3-AA8F-6E56D8D9E14D}"/>
              </a:ext>
            </a:extLst>
          </p:cNvPr>
          <p:cNvSpPr/>
          <p:nvPr/>
        </p:nvSpPr>
        <p:spPr>
          <a:xfrm>
            <a:off x="7229344" y="335410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D51217-EF86-3042-05BC-5AD46FABB7E9}"/>
              </a:ext>
            </a:extLst>
          </p:cNvPr>
          <p:cNvSpPr/>
          <p:nvPr/>
        </p:nvSpPr>
        <p:spPr>
          <a:xfrm>
            <a:off x="6575098" y="4639208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BA62F2A-6CD1-D49E-7823-289E280609FF}"/>
              </a:ext>
            </a:extLst>
          </p:cNvPr>
          <p:cNvCxnSpPr>
            <a:cxnSpLocks/>
            <a:stCxn id="50" idx="2"/>
            <a:endCxn id="23" idx="0"/>
          </p:cNvCxnSpPr>
          <p:nvPr/>
        </p:nvCxnSpPr>
        <p:spPr>
          <a:xfrm>
            <a:off x="7507052" y="2640378"/>
            <a:ext cx="6498" cy="7137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51AC63-AAEA-5329-5009-ED199BD8C174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 flipH="1">
            <a:off x="6859304" y="3922512"/>
            <a:ext cx="654246" cy="7166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200AD5D-0C6F-EBAE-315C-7F12630B7607}"/>
              </a:ext>
            </a:extLst>
          </p:cNvPr>
          <p:cNvSpPr/>
          <p:nvPr/>
        </p:nvSpPr>
        <p:spPr>
          <a:xfrm>
            <a:off x="7222846" y="207196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F0ADB1-2810-CB2D-D9CF-5E90C675628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7294F8-E315-3D09-2C2B-D2CA1014B4D8}"/>
              </a:ext>
            </a:extLst>
          </p:cNvPr>
          <p:cNvSpPr/>
          <p:nvPr/>
        </p:nvSpPr>
        <p:spPr>
          <a:xfrm>
            <a:off x="5266606" y="335410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06025-B7E0-8E10-B5D7-FD8EB541CB92}"/>
              </a:ext>
            </a:extLst>
          </p:cNvPr>
          <p:cNvSpPr/>
          <p:nvPr/>
        </p:nvSpPr>
        <p:spPr>
          <a:xfrm>
            <a:off x="9192082" y="335410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267CC6-66D4-F806-A9D4-51AAC1843427}"/>
              </a:ext>
            </a:extLst>
          </p:cNvPr>
          <p:cNvSpPr/>
          <p:nvPr/>
        </p:nvSpPr>
        <p:spPr>
          <a:xfrm>
            <a:off x="7229344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291B70-0930-734F-D072-BC943F9ED49A}"/>
              </a:ext>
            </a:extLst>
          </p:cNvPr>
          <p:cNvSpPr/>
          <p:nvPr/>
        </p:nvSpPr>
        <p:spPr>
          <a:xfrm>
            <a:off x="7883590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13EDDF-B563-6E31-EACE-4AA5367CB4AA}"/>
              </a:ext>
            </a:extLst>
          </p:cNvPr>
          <p:cNvSpPr/>
          <p:nvPr/>
        </p:nvSpPr>
        <p:spPr>
          <a:xfrm>
            <a:off x="4612360" y="4639208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999009-6839-BE87-AFCE-2496CB3591B2}"/>
              </a:ext>
            </a:extLst>
          </p:cNvPr>
          <p:cNvSpPr/>
          <p:nvPr/>
        </p:nvSpPr>
        <p:spPr>
          <a:xfrm>
            <a:off x="5266606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81B613A-BC2D-2904-2D85-054F5E4CE69B}"/>
              </a:ext>
            </a:extLst>
          </p:cNvPr>
          <p:cNvSpPr/>
          <p:nvPr/>
        </p:nvSpPr>
        <p:spPr>
          <a:xfrm>
            <a:off x="5920852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67445DB-945B-BB00-6652-469EBFB88909}"/>
              </a:ext>
            </a:extLst>
          </p:cNvPr>
          <p:cNvSpPr/>
          <p:nvPr/>
        </p:nvSpPr>
        <p:spPr>
          <a:xfrm>
            <a:off x="8537836" y="4639208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2A08F6-1D2B-E818-5F5B-8BE38FFAB895}"/>
              </a:ext>
            </a:extLst>
          </p:cNvPr>
          <p:cNvSpPr/>
          <p:nvPr/>
        </p:nvSpPr>
        <p:spPr>
          <a:xfrm>
            <a:off x="9192082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C773C1-5B00-58FC-516E-BE20E4BFA2EF}"/>
              </a:ext>
            </a:extLst>
          </p:cNvPr>
          <p:cNvSpPr/>
          <p:nvPr/>
        </p:nvSpPr>
        <p:spPr>
          <a:xfrm>
            <a:off x="9846325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24BDCC6-253E-92CB-FC09-94A482A6406A}"/>
              </a:ext>
            </a:extLst>
          </p:cNvPr>
          <p:cNvCxnSpPr>
            <a:cxnSpLocks/>
            <a:stCxn id="50" idx="2"/>
            <a:endCxn id="26" idx="0"/>
          </p:cNvCxnSpPr>
          <p:nvPr/>
        </p:nvCxnSpPr>
        <p:spPr>
          <a:xfrm flipH="1">
            <a:off x="5550812" y="2640378"/>
            <a:ext cx="1956240" cy="7137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5970709-B439-4EC1-73C8-B7639FF4855D}"/>
              </a:ext>
            </a:extLst>
          </p:cNvPr>
          <p:cNvCxnSpPr>
            <a:cxnSpLocks/>
            <a:stCxn id="50" idx="2"/>
            <a:endCxn id="29" idx="0"/>
          </p:cNvCxnSpPr>
          <p:nvPr/>
        </p:nvCxnSpPr>
        <p:spPr>
          <a:xfrm>
            <a:off x="7507052" y="2640378"/>
            <a:ext cx="1969236" cy="7137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7F2DDAF-F8D8-BCE5-D194-23F0EF947B0E}"/>
              </a:ext>
            </a:extLst>
          </p:cNvPr>
          <p:cNvCxnSpPr>
            <a:cxnSpLocks/>
          </p:cNvCxnSpPr>
          <p:nvPr/>
        </p:nvCxnSpPr>
        <p:spPr>
          <a:xfrm>
            <a:off x="5541063" y="3922512"/>
            <a:ext cx="6498" cy="7137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DF71AA-8B0E-6A90-66E2-D8505FC9F597}"/>
              </a:ext>
            </a:extLst>
          </p:cNvPr>
          <p:cNvCxnSpPr>
            <a:cxnSpLocks/>
            <a:stCxn id="26" idx="2"/>
            <a:endCxn id="43" idx="0"/>
          </p:cNvCxnSpPr>
          <p:nvPr/>
        </p:nvCxnSpPr>
        <p:spPr>
          <a:xfrm flipH="1">
            <a:off x="4896566" y="3922512"/>
            <a:ext cx="654246" cy="71669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A66BB3-923D-5734-2B8C-C732DB2EAD97}"/>
              </a:ext>
            </a:extLst>
          </p:cNvPr>
          <p:cNvCxnSpPr>
            <a:cxnSpLocks/>
            <a:stCxn id="26" idx="2"/>
            <a:endCxn id="45" idx="0"/>
          </p:cNvCxnSpPr>
          <p:nvPr/>
        </p:nvCxnSpPr>
        <p:spPr>
          <a:xfrm>
            <a:off x="5550812" y="3922512"/>
            <a:ext cx="654246" cy="71669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D356FA-CBD0-2ED5-348B-40EDDB7EB571}"/>
              </a:ext>
            </a:extLst>
          </p:cNvPr>
          <p:cNvCxnSpPr>
            <a:cxnSpLocks/>
          </p:cNvCxnSpPr>
          <p:nvPr/>
        </p:nvCxnSpPr>
        <p:spPr>
          <a:xfrm>
            <a:off x="7503801" y="3922512"/>
            <a:ext cx="6498" cy="713723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F566B47-25FF-2C68-4CDE-D2EDD8F51062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513550" y="3922512"/>
            <a:ext cx="654246" cy="71669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0AE7ED0-B05D-5C96-A6AE-C0B77C80F104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466539" y="3922512"/>
            <a:ext cx="9749" cy="71669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C856B9D-973E-01BC-AC1E-E856CC916791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8828844" y="3922512"/>
            <a:ext cx="647444" cy="70679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6E1882B-E109-37DF-5C1F-EFDFC8265251}"/>
              </a:ext>
            </a:extLst>
          </p:cNvPr>
          <p:cNvCxnSpPr>
            <a:cxnSpLocks/>
          </p:cNvCxnSpPr>
          <p:nvPr/>
        </p:nvCxnSpPr>
        <p:spPr>
          <a:xfrm>
            <a:off x="9476288" y="3922512"/>
            <a:ext cx="654246" cy="71669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D0046C0-E614-F301-59B5-81C2F39ADC57}"/>
              </a:ext>
            </a:extLst>
          </p:cNvPr>
          <p:cNvGrpSpPr/>
          <p:nvPr/>
        </p:nvGrpSpPr>
        <p:grpSpPr>
          <a:xfrm>
            <a:off x="6576610" y="2058756"/>
            <a:ext cx="1222657" cy="3135652"/>
            <a:chOff x="6576610" y="2058756"/>
            <a:chExt cx="1222657" cy="3135652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FC00A8B-B466-5FCA-622B-039903389DB5}"/>
                </a:ext>
              </a:extLst>
            </p:cNvPr>
            <p:cNvSpPr/>
            <p:nvPr/>
          </p:nvSpPr>
          <p:spPr>
            <a:xfrm>
              <a:off x="7230856" y="3340890"/>
              <a:ext cx="568411" cy="5684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FE6DE3-E87C-616F-DDF6-A197A3D5487D}"/>
                </a:ext>
              </a:extLst>
            </p:cNvPr>
            <p:cNvSpPr/>
            <p:nvPr/>
          </p:nvSpPr>
          <p:spPr>
            <a:xfrm>
              <a:off x="6576610" y="4625997"/>
              <a:ext cx="568411" cy="5684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3693DF2-7DEF-F4E3-DA3D-6DB71631880A}"/>
                </a:ext>
              </a:extLst>
            </p:cNvPr>
            <p:cNvCxnSpPr>
              <a:cxnSpLocks/>
              <a:stCxn id="101" idx="2"/>
              <a:endCxn id="97" idx="0"/>
            </p:cNvCxnSpPr>
            <p:nvPr/>
          </p:nvCxnSpPr>
          <p:spPr>
            <a:xfrm>
              <a:off x="7508564" y="2627167"/>
              <a:ext cx="6498" cy="7137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9CC824-0676-FC7D-6A35-BEB8B4DCF6F8}"/>
                </a:ext>
              </a:extLst>
            </p:cNvPr>
            <p:cNvCxnSpPr>
              <a:cxnSpLocks/>
              <a:stCxn id="97" idx="2"/>
              <a:endCxn id="98" idx="0"/>
            </p:cNvCxnSpPr>
            <p:nvPr/>
          </p:nvCxnSpPr>
          <p:spPr>
            <a:xfrm flipH="1">
              <a:off x="6860816" y="3909301"/>
              <a:ext cx="654246" cy="71669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2398A20-7361-1C9A-1E0E-C7EA529A5E5A}"/>
                </a:ext>
              </a:extLst>
            </p:cNvPr>
            <p:cNvSpPr/>
            <p:nvPr/>
          </p:nvSpPr>
          <p:spPr>
            <a:xfrm>
              <a:off x="7224358" y="2058756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3C00BFBC-AC8D-BF5B-317F-6CB72D4229AD}"/>
              </a:ext>
            </a:extLst>
          </p:cNvPr>
          <p:cNvSpPr txBox="1"/>
          <p:nvPr/>
        </p:nvSpPr>
        <p:spPr>
          <a:xfrm>
            <a:off x="2874800" y="445847"/>
            <a:ext cx="474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Concentration &amp; lack of substitutes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B3E654C-E91E-A94A-5F29-073223AE55C2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3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664D9A0-12EA-79A2-BC74-AC613F8566E6}"/>
              </a:ext>
            </a:extLst>
          </p:cNvPr>
          <p:cNvGrpSpPr/>
          <p:nvPr/>
        </p:nvGrpSpPr>
        <p:grpSpPr>
          <a:xfrm>
            <a:off x="4612350" y="2071646"/>
            <a:ext cx="3192197" cy="3138129"/>
            <a:chOff x="4764760" y="2221890"/>
            <a:chExt cx="3192197" cy="3138129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1D3C821-F830-4EA1-3087-EFC11A10A0B0}"/>
                </a:ext>
              </a:extLst>
            </p:cNvPr>
            <p:cNvSpPr/>
            <p:nvPr/>
          </p:nvSpPr>
          <p:spPr>
            <a:xfrm>
              <a:off x="7381744" y="4791607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AD299AB-C7CE-5532-8C7C-4F02E7E81ED8}"/>
                </a:ext>
              </a:extLst>
            </p:cNvPr>
            <p:cNvSpPr/>
            <p:nvPr/>
          </p:nvSpPr>
          <p:spPr>
            <a:xfrm>
              <a:off x="4764760" y="4791608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B08682E-2339-E011-4056-5CF13AFCE4D9}"/>
                </a:ext>
              </a:extLst>
            </p:cNvPr>
            <p:cNvSpPr/>
            <p:nvPr/>
          </p:nvSpPr>
          <p:spPr>
            <a:xfrm>
              <a:off x="6073252" y="4791607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CD5699D-25AB-3C3F-D9EC-0D51DC344AD2}"/>
                </a:ext>
              </a:extLst>
            </p:cNvPr>
            <p:cNvSpPr/>
            <p:nvPr/>
          </p:nvSpPr>
          <p:spPr>
            <a:xfrm>
              <a:off x="7388546" y="348721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CA78D5D-5480-C59F-F865-47AAD1066C00}"/>
                </a:ext>
              </a:extLst>
            </p:cNvPr>
            <p:cNvSpPr/>
            <p:nvPr/>
          </p:nvSpPr>
          <p:spPr>
            <a:xfrm>
              <a:off x="4771562" y="3487211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2F5301-3BDC-CE72-85E6-D47C5F5831EF}"/>
                </a:ext>
              </a:extLst>
            </p:cNvPr>
            <p:cNvSpPr/>
            <p:nvPr/>
          </p:nvSpPr>
          <p:spPr>
            <a:xfrm>
              <a:off x="6080054" y="348721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2E81B22-FBC6-E62D-A42F-60C0B257E1CA}"/>
                </a:ext>
              </a:extLst>
            </p:cNvPr>
            <p:cNvCxnSpPr>
              <a:cxnSpLocks/>
            </p:cNvCxnSpPr>
            <p:nvPr/>
          </p:nvCxnSpPr>
          <p:spPr>
            <a:xfrm>
              <a:off x="5306157" y="4016545"/>
              <a:ext cx="800911" cy="77506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9ADDA64-7559-7F32-9388-A403939D3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5349" y="4047683"/>
              <a:ext cx="774917" cy="74392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05AD99E-C11B-6CA6-CF69-958C2C3E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619353" y="4032113"/>
              <a:ext cx="800911" cy="77506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33A870E-EE7F-4B7C-2ADD-73534268B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6824" y="4048532"/>
              <a:ext cx="774917" cy="74392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000C4DB-D6C0-0E96-BD34-FBD8F70DB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1480" y="2790301"/>
              <a:ext cx="774917" cy="74392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3353720-A4EB-8CB4-E850-06552A878E97}"/>
                </a:ext>
              </a:extLst>
            </p:cNvPr>
            <p:cNvCxnSpPr>
              <a:cxnSpLocks/>
              <a:stCxn id="138" idx="0"/>
              <a:endCxn id="152" idx="2"/>
            </p:cNvCxnSpPr>
            <p:nvPr/>
          </p:nvCxnSpPr>
          <p:spPr>
            <a:xfrm flipH="1" flipV="1">
              <a:off x="7665950" y="2790301"/>
              <a:ext cx="6802" cy="696909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6D32A9E-C7E9-5FF5-F3DC-D447970E4C2C}"/>
                </a:ext>
              </a:extLst>
            </p:cNvPr>
            <p:cNvCxnSpPr>
              <a:cxnSpLocks/>
              <a:stCxn id="139" idx="3"/>
              <a:endCxn id="140" idx="1"/>
            </p:cNvCxnSpPr>
            <p:nvPr/>
          </p:nvCxnSpPr>
          <p:spPr>
            <a:xfrm flipV="1">
              <a:off x="5339973" y="3771416"/>
              <a:ext cx="74008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07F12DE-5C10-4E5A-46F7-0E476AAA6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0905" y="5085470"/>
              <a:ext cx="74008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F427053-CA63-E3DD-997B-108B03817B08}"/>
                </a:ext>
              </a:extLst>
            </p:cNvPr>
            <p:cNvCxnSpPr>
              <a:cxnSpLocks/>
              <a:stCxn id="139" idx="0"/>
              <a:endCxn id="152" idx="1"/>
            </p:cNvCxnSpPr>
            <p:nvPr/>
          </p:nvCxnSpPr>
          <p:spPr>
            <a:xfrm flipV="1">
              <a:off x="5055768" y="2506096"/>
              <a:ext cx="2325976" cy="981115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B154601-FEA6-4DB0-4327-978E1DF1C160}"/>
                </a:ext>
              </a:extLst>
            </p:cNvPr>
            <p:cNvCxnSpPr>
              <a:cxnSpLocks/>
              <a:stCxn id="136" idx="0"/>
              <a:endCxn id="139" idx="2"/>
            </p:cNvCxnSpPr>
            <p:nvPr/>
          </p:nvCxnSpPr>
          <p:spPr>
            <a:xfrm flipV="1">
              <a:off x="5048966" y="4055622"/>
              <a:ext cx="6802" cy="73598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D1E00A1-C473-FA6E-7067-F3A8225C3C7E}"/>
                </a:ext>
              </a:extLst>
            </p:cNvPr>
            <p:cNvCxnSpPr>
              <a:cxnSpLocks/>
              <a:stCxn id="137" idx="0"/>
              <a:endCxn id="140" idx="2"/>
            </p:cNvCxnSpPr>
            <p:nvPr/>
          </p:nvCxnSpPr>
          <p:spPr>
            <a:xfrm flipV="1">
              <a:off x="6357458" y="4055621"/>
              <a:ext cx="6802" cy="73598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C7ED229-F500-FE4C-2A53-84B3AFAEB3DE}"/>
                </a:ext>
              </a:extLst>
            </p:cNvPr>
            <p:cNvSpPr/>
            <p:nvPr/>
          </p:nvSpPr>
          <p:spPr>
            <a:xfrm>
              <a:off x="7381744" y="222189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67445DB-945B-BB00-6652-469EBFB88909}"/>
              </a:ext>
            </a:extLst>
          </p:cNvPr>
          <p:cNvSpPr/>
          <p:nvPr/>
        </p:nvSpPr>
        <p:spPr>
          <a:xfrm>
            <a:off x="8537836" y="4639208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C773C1-5B00-58FC-516E-BE20E4BFA2EF}"/>
              </a:ext>
            </a:extLst>
          </p:cNvPr>
          <p:cNvSpPr/>
          <p:nvPr/>
        </p:nvSpPr>
        <p:spPr>
          <a:xfrm>
            <a:off x="9846325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7E16A-EAA7-565A-B905-8B777FCE2E7A}"/>
              </a:ext>
            </a:extLst>
          </p:cNvPr>
          <p:cNvSpPr/>
          <p:nvPr/>
        </p:nvSpPr>
        <p:spPr>
          <a:xfrm>
            <a:off x="8544638" y="333481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B5D78C-E7EA-6640-A659-50EC855C752D}"/>
              </a:ext>
            </a:extLst>
          </p:cNvPr>
          <p:cNvSpPr/>
          <p:nvPr/>
        </p:nvSpPr>
        <p:spPr>
          <a:xfrm>
            <a:off x="9853127" y="3334810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4035028-1A11-3A24-6E9A-B30429392019}"/>
              </a:ext>
            </a:extLst>
          </p:cNvPr>
          <p:cNvCxnSpPr>
            <a:cxnSpLocks/>
          </p:cNvCxnSpPr>
          <p:nvPr/>
        </p:nvCxnSpPr>
        <p:spPr>
          <a:xfrm>
            <a:off x="7783910" y="2598826"/>
            <a:ext cx="800911" cy="77506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61C06E8-77AC-8299-C2B3-4A4CB9A6426F}"/>
              </a:ext>
            </a:extLst>
          </p:cNvPr>
          <p:cNvCxnSpPr>
            <a:cxnSpLocks/>
            <a:stCxn id="25" idx="0"/>
            <a:endCxn id="38" idx="3"/>
          </p:cNvCxnSpPr>
          <p:nvPr/>
        </p:nvCxnSpPr>
        <p:spPr>
          <a:xfrm flipH="1" flipV="1">
            <a:off x="7797755" y="2353696"/>
            <a:ext cx="2339578" cy="981114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9F6AD90-1EB6-1336-7B1C-CB19032AF880}"/>
              </a:ext>
            </a:extLst>
          </p:cNvPr>
          <p:cNvGrpSpPr/>
          <p:nvPr/>
        </p:nvGrpSpPr>
        <p:grpSpPr>
          <a:xfrm>
            <a:off x="4612360" y="3895283"/>
            <a:ext cx="1335506" cy="1312336"/>
            <a:chOff x="4612360" y="3895283"/>
            <a:chExt cx="1335506" cy="131233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013EDDF-B563-6E31-EACE-4AA5367CB4AA}"/>
                </a:ext>
              </a:extLst>
            </p:cNvPr>
            <p:cNvSpPr/>
            <p:nvPr/>
          </p:nvSpPr>
          <p:spPr>
            <a:xfrm>
              <a:off x="4612360" y="4639208"/>
              <a:ext cx="568411" cy="56841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0187F6D-BB0C-756D-8A32-71EA9605D9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949" y="3895283"/>
              <a:ext cx="774917" cy="74392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5E9F2E82-CBCC-0FA0-E143-77FA46490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8505" y="4933070"/>
              <a:ext cx="740081" cy="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11A2C75-C0B0-0934-E43F-28D87BC9EBE7}"/>
                </a:ext>
              </a:extLst>
            </p:cNvPr>
            <p:cNvCxnSpPr>
              <a:cxnSpLocks/>
              <a:stCxn id="43" idx="0"/>
              <a:endCxn id="19" idx="2"/>
            </p:cNvCxnSpPr>
            <p:nvPr/>
          </p:nvCxnSpPr>
          <p:spPr>
            <a:xfrm flipV="1">
              <a:off x="4896566" y="3903222"/>
              <a:ext cx="6802" cy="73598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B80E77A-2C2D-20CE-0809-71AEA23D7364}"/>
              </a:ext>
            </a:extLst>
          </p:cNvPr>
          <p:cNvCxnSpPr>
            <a:cxnSpLocks/>
          </p:cNvCxnSpPr>
          <p:nvPr/>
        </p:nvCxnSpPr>
        <p:spPr>
          <a:xfrm flipV="1">
            <a:off x="8848508" y="3902373"/>
            <a:ext cx="6802" cy="7359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20D4D16-9EBB-DF68-49F4-1C0F6740AEC3}"/>
              </a:ext>
            </a:extLst>
          </p:cNvPr>
          <p:cNvCxnSpPr>
            <a:cxnSpLocks/>
          </p:cNvCxnSpPr>
          <p:nvPr/>
        </p:nvCxnSpPr>
        <p:spPr>
          <a:xfrm flipV="1">
            <a:off x="10137332" y="3878864"/>
            <a:ext cx="6802" cy="7359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2948631-7EFD-2F22-6B92-983E875DCED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933F6CB-C4DE-E58F-4097-C47CDD1A03A2}"/>
              </a:ext>
            </a:extLst>
          </p:cNvPr>
          <p:cNvGrpSpPr/>
          <p:nvPr/>
        </p:nvGrpSpPr>
        <p:grpSpPr>
          <a:xfrm>
            <a:off x="4619162" y="2069490"/>
            <a:ext cx="3185395" cy="3138128"/>
            <a:chOff x="4619162" y="2069490"/>
            <a:chExt cx="3185395" cy="313812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267CC6-66D4-F806-A9D4-51AAC1843427}"/>
                </a:ext>
              </a:extLst>
            </p:cNvPr>
            <p:cNvSpPr/>
            <p:nvPr/>
          </p:nvSpPr>
          <p:spPr>
            <a:xfrm>
              <a:off x="7229344" y="4639207"/>
              <a:ext cx="568411" cy="568411"/>
            </a:xfrm>
            <a:prstGeom prst="rect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1B613A-BC2D-2904-2D85-054F5E4CE69B}"/>
                </a:ext>
              </a:extLst>
            </p:cNvPr>
            <p:cNvSpPr/>
            <p:nvPr/>
          </p:nvSpPr>
          <p:spPr>
            <a:xfrm>
              <a:off x="5920852" y="4639207"/>
              <a:ext cx="568411" cy="568411"/>
            </a:xfrm>
            <a:prstGeom prst="rect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21B147-0246-F7B2-59FC-5C212DDC4361}"/>
                </a:ext>
              </a:extLst>
            </p:cNvPr>
            <p:cNvSpPr/>
            <p:nvPr/>
          </p:nvSpPr>
          <p:spPr>
            <a:xfrm>
              <a:off x="7236146" y="3334810"/>
              <a:ext cx="568411" cy="568411"/>
            </a:xfrm>
            <a:prstGeom prst="rect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D42DCCC-941B-2291-134E-3E2BB613214F}"/>
                </a:ext>
              </a:extLst>
            </p:cNvPr>
            <p:cNvSpPr/>
            <p:nvPr/>
          </p:nvSpPr>
          <p:spPr>
            <a:xfrm>
              <a:off x="4619162" y="3334811"/>
              <a:ext cx="568411" cy="568411"/>
            </a:xfrm>
            <a:prstGeom prst="rect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2D912B1-810D-7447-1385-0E3E81D07325}"/>
                </a:ext>
              </a:extLst>
            </p:cNvPr>
            <p:cNvSpPr/>
            <p:nvPr/>
          </p:nvSpPr>
          <p:spPr>
            <a:xfrm>
              <a:off x="5927654" y="3334810"/>
              <a:ext cx="568411" cy="568411"/>
            </a:xfrm>
            <a:prstGeom prst="rect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2B3444-D401-903C-6425-CEED1C5F59CD}"/>
                </a:ext>
              </a:extLst>
            </p:cNvPr>
            <p:cNvCxnSpPr>
              <a:cxnSpLocks/>
            </p:cNvCxnSpPr>
            <p:nvPr/>
          </p:nvCxnSpPr>
          <p:spPr>
            <a:xfrm>
              <a:off x="5153757" y="3864145"/>
              <a:ext cx="800911" cy="775061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49E326C-C84B-9410-E234-A4E4E24370E8}"/>
                </a:ext>
              </a:extLst>
            </p:cNvPr>
            <p:cNvCxnSpPr>
              <a:cxnSpLocks/>
            </p:cNvCxnSpPr>
            <p:nvPr/>
          </p:nvCxnSpPr>
          <p:spPr>
            <a:xfrm>
              <a:off x="6466953" y="3879713"/>
              <a:ext cx="800911" cy="775061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AADE2A-DE4F-E504-6881-AE41D9191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424" y="3896132"/>
              <a:ext cx="774917" cy="743923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AEAD616-4542-F116-09D2-1AC5B32E25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9080" y="2637901"/>
              <a:ext cx="774917" cy="743923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68F55E3-C008-7FD3-CE02-F77CE324C43A}"/>
                </a:ext>
              </a:extLst>
            </p:cNvPr>
            <p:cNvCxnSpPr>
              <a:cxnSpLocks/>
              <a:stCxn id="17" idx="0"/>
              <a:endCxn id="38" idx="2"/>
            </p:cNvCxnSpPr>
            <p:nvPr/>
          </p:nvCxnSpPr>
          <p:spPr>
            <a:xfrm flipH="1" flipV="1">
              <a:off x="7513550" y="2637901"/>
              <a:ext cx="6802" cy="696909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0FE5C67-A12A-D7F5-CA83-7F2AEFC1F6A7}"/>
                </a:ext>
              </a:extLst>
            </p:cNvPr>
            <p:cNvCxnSpPr>
              <a:cxnSpLocks/>
              <a:stCxn id="19" idx="3"/>
              <a:endCxn id="21" idx="1"/>
            </p:cNvCxnSpPr>
            <p:nvPr/>
          </p:nvCxnSpPr>
          <p:spPr>
            <a:xfrm flipV="1">
              <a:off x="5187573" y="3619016"/>
              <a:ext cx="740081" cy="1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82051EE-1AA8-6D9F-CC01-7DBE24D5EBE8}"/>
                </a:ext>
              </a:extLst>
            </p:cNvPr>
            <p:cNvCxnSpPr>
              <a:cxnSpLocks/>
              <a:stCxn id="19" idx="0"/>
              <a:endCxn id="38" idx="1"/>
            </p:cNvCxnSpPr>
            <p:nvPr/>
          </p:nvCxnSpPr>
          <p:spPr>
            <a:xfrm flipV="1">
              <a:off x="4903368" y="2353696"/>
              <a:ext cx="2325976" cy="981115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754305E-9E49-BE9F-BC13-4C76CB7D86B6}"/>
                </a:ext>
              </a:extLst>
            </p:cNvPr>
            <p:cNvCxnSpPr>
              <a:cxnSpLocks/>
              <a:stCxn id="45" idx="0"/>
              <a:endCxn id="21" idx="2"/>
            </p:cNvCxnSpPr>
            <p:nvPr/>
          </p:nvCxnSpPr>
          <p:spPr>
            <a:xfrm flipV="1">
              <a:off x="6205058" y="3903221"/>
              <a:ext cx="6802" cy="735986"/>
            </a:xfrm>
            <a:prstGeom prst="line">
              <a:avLst/>
            </a:prstGeom>
            <a:ln w="38100">
              <a:solidFill>
                <a:srgbClr val="FF6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1675D8E-4E60-8D51-2B36-DABC52DFD68D}"/>
                </a:ext>
              </a:extLst>
            </p:cNvPr>
            <p:cNvSpPr/>
            <p:nvPr/>
          </p:nvSpPr>
          <p:spPr>
            <a:xfrm>
              <a:off x="7229344" y="206949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rgbClr val="FF6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1B6868EF-A552-1FC9-2CC6-E7158F180B2A}"/>
              </a:ext>
            </a:extLst>
          </p:cNvPr>
          <p:cNvSpPr txBox="1"/>
          <p:nvPr/>
        </p:nvSpPr>
        <p:spPr>
          <a:xfrm>
            <a:off x="2874800" y="445847"/>
            <a:ext cx="3599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Complex interdependence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28F8237D-C6ED-5E59-855B-389F3D18D8D1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6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6D3E36-0ADE-88C7-066A-8E905FD7CFA2}"/>
              </a:ext>
            </a:extLst>
          </p:cNvPr>
          <p:cNvSpPr txBox="1"/>
          <p:nvPr/>
        </p:nvSpPr>
        <p:spPr>
          <a:xfrm>
            <a:off x="2708903" y="6411337"/>
            <a:ext cx="78349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7D6C7-2254-1B6D-E393-B8570CA6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1894600"/>
            <a:ext cx="8848235" cy="34609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12325E-50EB-7DE4-1D97-60F0AB2BD107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A733A-E73D-2F33-2D70-10E19DD4CD43}"/>
              </a:ext>
            </a:extLst>
          </p:cNvPr>
          <p:cNvSpPr txBox="1"/>
          <p:nvPr/>
        </p:nvSpPr>
        <p:spPr>
          <a:xfrm>
            <a:off x="2874800" y="445847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Tooling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1D6CB0-7413-459B-7441-4D076A7DBC57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635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6479F07-B3DB-232E-A12B-05C3A7263EB9}"/>
              </a:ext>
            </a:extLst>
          </p:cNvPr>
          <p:cNvCxnSpPr>
            <a:cxnSpLocks/>
            <a:stCxn id="47" idx="0"/>
            <a:endCxn id="22" idx="2"/>
          </p:cNvCxnSpPr>
          <p:nvPr/>
        </p:nvCxnSpPr>
        <p:spPr>
          <a:xfrm flipH="1" flipV="1">
            <a:off x="8828844" y="3903222"/>
            <a:ext cx="647444" cy="735985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6B725F-B6FB-08A2-5AD8-17E89940016A}"/>
              </a:ext>
            </a:extLst>
          </p:cNvPr>
          <p:cNvGrpSpPr/>
          <p:nvPr/>
        </p:nvGrpSpPr>
        <p:grpSpPr>
          <a:xfrm>
            <a:off x="7797755" y="2353696"/>
            <a:ext cx="2623783" cy="2853922"/>
            <a:chOff x="7797755" y="2353696"/>
            <a:chExt cx="2623783" cy="2853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BD2162-B283-C11B-098A-D4E67107BB48}"/>
                </a:ext>
              </a:extLst>
            </p:cNvPr>
            <p:cNvSpPr/>
            <p:nvPr/>
          </p:nvSpPr>
          <p:spPr>
            <a:xfrm>
              <a:off x="9192082" y="4639207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9213CE-16DE-9DEC-37CA-BE0807228DDD}"/>
                </a:ext>
              </a:extLst>
            </p:cNvPr>
            <p:cNvSpPr/>
            <p:nvPr/>
          </p:nvSpPr>
          <p:spPr>
            <a:xfrm>
              <a:off x="9853127" y="333481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4F7D1DB-E665-1E62-99FB-845BA8A739BB}"/>
                </a:ext>
              </a:extLst>
            </p:cNvPr>
            <p:cNvCxnSpPr>
              <a:cxnSpLocks/>
              <a:stCxn id="18" idx="2"/>
              <a:endCxn id="16" idx="0"/>
            </p:cNvCxnSpPr>
            <p:nvPr/>
          </p:nvCxnSpPr>
          <p:spPr>
            <a:xfrm flipH="1">
              <a:off x="9476288" y="3903221"/>
              <a:ext cx="661045" cy="73598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C95298C-4B3D-EDE1-8EB6-B91F461F6477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7797755" y="2353696"/>
              <a:ext cx="2339578" cy="981114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8AFE5A-FBE0-83D7-9D70-A1363A24D332}"/>
              </a:ext>
            </a:extLst>
          </p:cNvPr>
          <p:cNvGrpSpPr/>
          <p:nvPr/>
        </p:nvGrpSpPr>
        <p:grpSpPr>
          <a:xfrm>
            <a:off x="7797755" y="2353696"/>
            <a:ext cx="2623783" cy="2853922"/>
            <a:chOff x="7797755" y="2353696"/>
            <a:chExt cx="2623783" cy="285392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2A08F6-1D2B-E818-5F5B-8BE38FFAB895}"/>
                </a:ext>
              </a:extLst>
            </p:cNvPr>
            <p:cNvSpPr/>
            <p:nvPr/>
          </p:nvSpPr>
          <p:spPr>
            <a:xfrm>
              <a:off x="9192082" y="4639207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B5D78C-E7EA-6640-A659-50EC855C752D}"/>
                </a:ext>
              </a:extLst>
            </p:cNvPr>
            <p:cNvSpPr/>
            <p:nvPr/>
          </p:nvSpPr>
          <p:spPr>
            <a:xfrm>
              <a:off x="9853127" y="3334810"/>
              <a:ext cx="568411" cy="5684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020F50-D3F9-A3D3-C37F-67DD668833F9}"/>
                </a:ext>
              </a:extLst>
            </p:cNvPr>
            <p:cNvCxnSpPr>
              <a:cxnSpLocks/>
              <a:stCxn id="25" idx="2"/>
              <a:endCxn id="47" idx="0"/>
            </p:cNvCxnSpPr>
            <p:nvPr/>
          </p:nvCxnSpPr>
          <p:spPr>
            <a:xfrm flipH="1">
              <a:off x="9476288" y="3903221"/>
              <a:ext cx="661045" cy="735986"/>
            </a:xfrm>
            <a:prstGeom prst="line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3A22DBF-CDDD-0E12-7F62-7EBE780B7622}"/>
                </a:ext>
              </a:extLst>
            </p:cNvPr>
            <p:cNvCxnSpPr>
              <a:cxnSpLocks/>
              <a:stCxn id="38" idx="3"/>
              <a:endCxn id="25" idx="0"/>
            </p:cNvCxnSpPr>
            <p:nvPr/>
          </p:nvCxnSpPr>
          <p:spPr>
            <a:xfrm>
              <a:off x="7797755" y="2353696"/>
              <a:ext cx="2339578" cy="981114"/>
            </a:xfrm>
            <a:prstGeom prst="line">
              <a:avLst/>
            </a:prstGeom>
            <a:ln w="3810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0C63F4F-DF6C-FDC6-DF89-9AA39E0DD8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14989" y="3891347"/>
              <a:ext cx="647444" cy="735985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3EFF7B-CFE3-163F-3D15-5277CE195F98}"/>
              </a:ext>
            </a:extLst>
          </p:cNvPr>
          <p:cNvCxnSpPr>
            <a:cxnSpLocks/>
          </p:cNvCxnSpPr>
          <p:nvPr/>
        </p:nvCxnSpPr>
        <p:spPr>
          <a:xfrm flipH="1" flipV="1">
            <a:off x="7808208" y="2637900"/>
            <a:ext cx="736445" cy="696909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D51217-EF86-3042-05BC-5AD46FABB7E9}"/>
              </a:ext>
            </a:extLst>
          </p:cNvPr>
          <p:cNvSpPr/>
          <p:nvPr/>
        </p:nvSpPr>
        <p:spPr>
          <a:xfrm>
            <a:off x="6575098" y="4639208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291B70-0930-734F-D072-BC943F9ED49A}"/>
              </a:ext>
            </a:extLst>
          </p:cNvPr>
          <p:cNvSpPr/>
          <p:nvPr/>
        </p:nvSpPr>
        <p:spPr>
          <a:xfrm>
            <a:off x="7883590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999009-6839-BE87-AFCE-2496CB3591B2}"/>
              </a:ext>
            </a:extLst>
          </p:cNvPr>
          <p:cNvSpPr/>
          <p:nvPr/>
        </p:nvSpPr>
        <p:spPr>
          <a:xfrm>
            <a:off x="5266606" y="463920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1B147-0246-F7B2-59FC-5C212DDC4361}"/>
              </a:ext>
            </a:extLst>
          </p:cNvPr>
          <p:cNvSpPr/>
          <p:nvPr/>
        </p:nvSpPr>
        <p:spPr>
          <a:xfrm>
            <a:off x="7236146" y="3334810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2DCCC-941B-2291-134E-3E2BB613214F}"/>
              </a:ext>
            </a:extLst>
          </p:cNvPr>
          <p:cNvSpPr/>
          <p:nvPr/>
        </p:nvSpPr>
        <p:spPr>
          <a:xfrm>
            <a:off x="4619162" y="333481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912B1-810D-7447-1385-0E3E81D07325}"/>
              </a:ext>
            </a:extLst>
          </p:cNvPr>
          <p:cNvSpPr/>
          <p:nvPr/>
        </p:nvSpPr>
        <p:spPr>
          <a:xfrm>
            <a:off x="5927654" y="3334810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7E16A-EAA7-565A-B905-8B777FCE2E7A}"/>
              </a:ext>
            </a:extLst>
          </p:cNvPr>
          <p:cNvSpPr/>
          <p:nvPr/>
        </p:nvSpPr>
        <p:spPr>
          <a:xfrm>
            <a:off x="8544638" y="3334811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675D8E-4E60-8D51-2B36-DABC52DFD68D}"/>
              </a:ext>
            </a:extLst>
          </p:cNvPr>
          <p:cNvSpPr/>
          <p:nvPr/>
        </p:nvSpPr>
        <p:spPr>
          <a:xfrm>
            <a:off x="7229344" y="2069490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9DE4E5-B8D2-0556-181C-F4F6AB0FE070}"/>
              </a:ext>
            </a:extLst>
          </p:cNvPr>
          <p:cNvCxnSpPr>
            <a:cxnSpLocks/>
          </p:cNvCxnSpPr>
          <p:nvPr/>
        </p:nvCxnSpPr>
        <p:spPr>
          <a:xfrm flipV="1">
            <a:off x="6459510" y="2637901"/>
            <a:ext cx="769826" cy="72065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097692-64F3-89A4-BA72-0418850329A6}"/>
              </a:ext>
            </a:extLst>
          </p:cNvPr>
          <p:cNvCxnSpPr>
            <a:cxnSpLocks/>
            <a:stCxn id="44" idx="0"/>
            <a:endCxn id="21" idx="2"/>
          </p:cNvCxnSpPr>
          <p:nvPr/>
        </p:nvCxnSpPr>
        <p:spPr>
          <a:xfrm flipV="1">
            <a:off x="5550812" y="3903221"/>
            <a:ext cx="661048" cy="7359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6A3F0F-1CB6-A557-497D-655F5681B4F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859304" y="3879473"/>
            <a:ext cx="678296" cy="75973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F383FD-13AB-E11D-6291-CC87982A9F41}"/>
              </a:ext>
            </a:extLst>
          </p:cNvPr>
          <p:cNvCxnSpPr>
            <a:cxnSpLocks/>
            <a:stCxn id="42" idx="0"/>
            <a:endCxn id="17" idx="2"/>
          </p:cNvCxnSpPr>
          <p:nvPr/>
        </p:nvCxnSpPr>
        <p:spPr>
          <a:xfrm flipH="1" flipV="1">
            <a:off x="7520352" y="3903221"/>
            <a:ext cx="647444" cy="73598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2AD0B26-EAFB-A49C-0CD5-55C4F4045475}"/>
              </a:ext>
            </a:extLst>
          </p:cNvPr>
          <p:cNvCxnSpPr>
            <a:cxnSpLocks/>
            <a:stCxn id="17" idx="0"/>
            <a:endCxn id="38" idx="2"/>
          </p:cNvCxnSpPr>
          <p:nvPr/>
        </p:nvCxnSpPr>
        <p:spPr>
          <a:xfrm flipH="1" flipV="1">
            <a:off x="7513550" y="2637901"/>
            <a:ext cx="6802" cy="696909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A1C96E5-CE92-B308-24C7-BBF63BBDE0E4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H="1" flipV="1">
            <a:off x="4903368" y="3903222"/>
            <a:ext cx="647444" cy="73598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Fire with solid fill">
            <a:extLst>
              <a:ext uri="{FF2B5EF4-FFF2-40B4-BE49-F238E27FC236}">
                <a16:creationId xmlns:a16="http://schemas.microsoft.com/office/drawing/2014/main" id="{0F727C50-7576-0C8F-944A-3C7300D0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5076" y="3324917"/>
            <a:ext cx="568411" cy="5684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DB47CE-407C-A989-B5D0-0A512FD4444E}"/>
              </a:ext>
            </a:extLst>
          </p:cNvPr>
          <p:cNvGrpSpPr/>
          <p:nvPr/>
        </p:nvGrpSpPr>
        <p:grpSpPr>
          <a:xfrm>
            <a:off x="7808193" y="2637901"/>
            <a:ext cx="736445" cy="696909"/>
            <a:chOff x="7808193" y="2637901"/>
            <a:chExt cx="736445" cy="69690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2B7AE-1A98-842B-3D70-CBF106E4FD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8193" y="2637901"/>
              <a:ext cx="736445" cy="696909"/>
            </a:xfrm>
            <a:prstGeom prst="line">
              <a:avLst/>
            </a:prstGeom>
            <a:ln w="381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Multiply 1">
              <a:extLst>
                <a:ext uri="{FF2B5EF4-FFF2-40B4-BE49-F238E27FC236}">
                  <a16:creationId xmlns:a16="http://schemas.microsoft.com/office/drawing/2014/main" id="{92784973-A163-AB26-BC20-62CF3822B87C}"/>
                </a:ext>
              </a:extLst>
            </p:cNvPr>
            <p:cNvSpPr/>
            <p:nvPr/>
          </p:nvSpPr>
          <p:spPr>
            <a:xfrm>
              <a:off x="7885400" y="2707215"/>
              <a:ext cx="582029" cy="582029"/>
            </a:xfrm>
            <a:prstGeom prst="mathMultiply">
              <a:avLst>
                <a:gd name="adj1" fmla="val 17637"/>
              </a:avLst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1FDE18-9BFA-EDF0-77E4-27F70664ACFE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15F994-473D-5A89-E277-FC8C91D737CA}"/>
              </a:ext>
            </a:extLst>
          </p:cNvPr>
          <p:cNvSpPr txBox="1"/>
          <p:nvPr/>
        </p:nvSpPr>
        <p:spPr>
          <a:xfrm>
            <a:off x="9855732" y="4752010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 Who can supply?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EDB186-5E0B-DE73-A440-7609965B158F}"/>
              </a:ext>
            </a:extLst>
          </p:cNvPr>
          <p:cNvSpPr txBox="1"/>
          <p:nvPr/>
        </p:nvSpPr>
        <p:spPr>
          <a:xfrm>
            <a:off x="9855732" y="5197705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3. How to route?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EB9B6-2AB2-5727-09AC-1BF2EE456387}"/>
              </a:ext>
            </a:extLst>
          </p:cNvPr>
          <p:cNvSpPr txBox="1"/>
          <p:nvPr/>
        </p:nvSpPr>
        <p:spPr>
          <a:xfrm>
            <a:off x="9855732" y="4301263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1. What’s the loss?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FDEDB-1EF5-8477-2EAA-28C4379C7037}"/>
              </a:ext>
            </a:extLst>
          </p:cNvPr>
          <p:cNvSpPr txBox="1"/>
          <p:nvPr/>
        </p:nvSpPr>
        <p:spPr>
          <a:xfrm>
            <a:off x="2874800" y="445847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Disruption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B8B5A1-E23B-0FA1-132E-1D623EF5606C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B6A5D32-2566-77B5-C545-29693871AA1D}"/>
              </a:ext>
            </a:extLst>
          </p:cNvPr>
          <p:cNvSpPr/>
          <p:nvPr/>
        </p:nvSpPr>
        <p:spPr>
          <a:xfrm>
            <a:off x="4534103" y="2433595"/>
            <a:ext cx="568411" cy="5684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450344-2C57-1A54-29D3-2CC369DBD073}"/>
              </a:ext>
            </a:extLst>
          </p:cNvPr>
          <p:cNvSpPr/>
          <p:nvPr/>
        </p:nvSpPr>
        <p:spPr>
          <a:xfrm>
            <a:off x="5810696" y="2433594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5F49E4-6B91-7D78-CDAC-D977E8281D24}"/>
              </a:ext>
            </a:extLst>
          </p:cNvPr>
          <p:cNvSpPr/>
          <p:nvPr/>
        </p:nvSpPr>
        <p:spPr>
          <a:xfrm>
            <a:off x="8354012" y="2433594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1D5606-1BDB-D781-FEF3-165D6FD99C94}"/>
              </a:ext>
            </a:extLst>
          </p:cNvPr>
          <p:cNvSpPr/>
          <p:nvPr/>
        </p:nvSpPr>
        <p:spPr>
          <a:xfrm>
            <a:off x="9651906" y="2433594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E9D859-7F3E-6B1E-A4DD-5E42D7D2D6C3}"/>
              </a:ext>
            </a:extLst>
          </p:cNvPr>
          <p:cNvGrpSpPr/>
          <p:nvPr/>
        </p:nvGrpSpPr>
        <p:grpSpPr>
          <a:xfrm>
            <a:off x="5102514" y="1838301"/>
            <a:ext cx="4530138" cy="730640"/>
            <a:chOff x="5102514" y="1838301"/>
            <a:chExt cx="4530138" cy="7306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F5CE803-AC7E-B57D-DA19-C19F6B009D81}"/>
                </a:ext>
              </a:extLst>
            </p:cNvPr>
            <p:cNvGrpSpPr/>
            <p:nvPr/>
          </p:nvGrpSpPr>
          <p:grpSpPr>
            <a:xfrm>
              <a:off x="5102514" y="1844459"/>
              <a:ext cx="701173" cy="724482"/>
              <a:chOff x="5102514" y="2555659"/>
              <a:chExt cx="701173" cy="72448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52EC4C-1155-3FF9-6806-B5B1F68FAB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02514" y="3280139"/>
                <a:ext cx="701173" cy="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Graphic 63" descr="Inventory with solid fill">
                <a:extLst>
                  <a:ext uri="{FF2B5EF4-FFF2-40B4-BE49-F238E27FC236}">
                    <a16:creationId xmlns:a16="http://schemas.microsoft.com/office/drawing/2014/main" id="{629E2063-AC29-0B58-15B4-B6EA4547A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06080" y="2555659"/>
                <a:ext cx="513756" cy="513756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DAB6A7D-66D6-E00C-E44B-E81109EEF65C}"/>
                </a:ext>
              </a:extLst>
            </p:cNvPr>
            <p:cNvGrpSpPr/>
            <p:nvPr/>
          </p:nvGrpSpPr>
          <p:grpSpPr>
            <a:xfrm>
              <a:off x="6380321" y="1844459"/>
              <a:ext cx="701173" cy="724482"/>
              <a:chOff x="6380321" y="2555659"/>
              <a:chExt cx="701173" cy="724482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75B0E73-EE0C-A58C-EE65-7B10BE448E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80321" y="3280139"/>
                <a:ext cx="701173" cy="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Graphic 64" descr="Inventory with solid fill">
                <a:extLst>
                  <a:ext uri="{FF2B5EF4-FFF2-40B4-BE49-F238E27FC236}">
                    <a16:creationId xmlns:a16="http://schemas.microsoft.com/office/drawing/2014/main" id="{A07EC57D-516F-E6A2-4E7F-33D426228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66009" y="2555659"/>
                <a:ext cx="513756" cy="513756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339C5CE-3F0D-02CF-8D0D-8D46DF41266D}"/>
                </a:ext>
              </a:extLst>
            </p:cNvPr>
            <p:cNvGrpSpPr/>
            <p:nvPr/>
          </p:nvGrpSpPr>
          <p:grpSpPr>
            <a:xfrm>
              <a:off x="7628589" y="1844459"/>
              <a:ext cx="701173" cy="712169"/>
              <a:chOff x="7628589" y="2555659"/>
              <a:chExt cx="701173" cy="712169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7C86B96-2012-C8DE-7E9A-CCF703411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8589" y="3267826"/>
                <a:ext cx="701173" cy="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Graphic 65" descr="Inventory with solid fill">
                <a:extLst>
                  <a:ext uri="{FF2B5EF4-FFF2-40B4-BE49-F238E27FC236}">
                    <a16:creationId xmlns:a16="http://schemas.microsoft.com/office/drawing/2014/main" id="{1CD5ACE7-FC1D-66C4-EB13-E3D871177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03249" y="2555659"/>
                <a:ext cx="513756" cy="51375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CBA6AD-FAF9-5D78-1E0D-6AED2D23A2DD}"/>
                </a:ext>
              </a:extLst>
            </p:cNvPr>
            <p:cNvGrpSpPr/>
            <p:nvPr/>
          </p:nvGrpSpPr>
          <p:grpSpPr>
            <a:xfrm>
              <a:off x="8931479" y="1838301"/>
              <a:ext cx="701173" cy="718325"/>
              <a:chOff x="8931479" y="2549501"/>
              <a:chExt cx="701173" cy="718325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F85248E-455E-C57F-A195-1530C8687D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1479" y="3267824"/>
                <a:ext cx="701173" cy="2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Graphic 66" descr="Inventory with solid fill">
                <a:extLst>
                  <a:ext uri="{FF2B5EF4-FFF2-40B4-BE49-F238E27FC236}">
                    <a16:creationId xmlns:a16="http://schemas.microsoft.com/office/drawing/2014/main" id="{2B431270-0C61-FFBA-2812-DE6864B7B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7167" y="2549501"/>
                <a:ext cx="513756" cy="513756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DF8E4EA-EEEF-C5FE-9B62-105266A23592}"/>
              </a:ext>
            </a:extLst>
          </p:cNvPr>
          <p:cNvGrpSpPr/>
          <p:nvPr/>
        </p:nvGrpSpPr>
        <p:grpSpPr>
          <a:xfrm>
            <a:off x="5094494" y="2897386"/>
            <a:ext cx="4530138" cy="772626"/>
            <a:chOff x="5094494" y="2897386"/>
            <a:chExt cx="4530138" cy="77262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D1A4347-BBA7-E19B-94DD-64221C45385D}"/>
                </a:ext>
              </a:extLst>
            </p:cNvPr>
            <p:cNvGrpSpPr/>
            <p:nvPr/>
          </p:nvGrpSpPr>
          <p:grpSpPr>
            <a:xfrm>
              <a:off x="5094494" y="2909701"/>
              <a:ext cx="701173" cy="760311"/>
              <a:chOff x="5094494" y="3620901"/>
              <a:chExt cx="701173" cy="760311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C2EB687-B220-2C43-605F-8A30AE70B6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94494" y="3620901"/>
                <a:ext cx="701173" cy="2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Graphic 60" descr="Dollar with solid fill">
                <a:extLst>
                  <a:ext uri="{FF2B5EF4-FFF2-40B4-BE49-F238E27FC236}">
                    <a16:creationId xmlns:a16="http://schemas.microsoft.com/office/drawing/2014/main" id="{310952BE-62E8-7A01-CF74-8B40F2C1A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188972" y="3812805"/>
                <a:ext cx="568407" cy="568407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5847B99-5479-2F03-63D3-34F162BE9E7B}"/>
                </a:ext>
              </a:extLst>
            </p:cNvPr>
            <p:cNvGrpSpPr/>
            <p:nvPr/>
          </p:nvGrpSpPr>
          <p:grpSpPr>
            <a:xfrm>
              <a:off x="6372301" y="2909701"/>
              <a:ext cx="701173" cy="760311"/>
              <a:chOff x="6372301" y="3620901"/>
              <a:chExt cx="701173" cy="760311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B3C74-FB7C-1113-4683-7FB6D0FF0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72301" y="3620901"/>
                <a:ext cx="701173" cy="2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phic 67" descr="Dollar with solid fill">
                <a:extLst>
                  <a:ext uri="{FF2B5EF4-FFF2-40B4-BE49-F238E27FC236}">
                    <a16:creationId xmlns:a16="http://schemas.microsoft.com/office/drawing/2014/main" id="{E5ACFFA0-552E-14FE-6253-FCDE7246E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54699" y="3812805"/>
                <a:ext cx="568407" cy="568407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93D3DEB-BE80-9D43-F28E-8E62D31A9B1E}"/>
                </a:ext>
              </a:extLst>
            </p:cNvPr>
            <p:cNvGrpSpPr/>
            <p:nvPr/>
          </p:nvGrpSpPr>
          <p:grpSpPr>
            <a:xfrm>
              <a:off x="7620569" y="2897388"/>
              <a:ext cx="701173" cy="772623"/>
              <a:chOff x="7620569" y="3608588"/>
              <a:chExt cx="701173" cy="772623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168237D-0143-5D76-B8A3-7A555F0C5A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569" y="3608588"/>
                <a:ext cx="701173" cy="2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Graphic 68" descr="Dollar with solid fill">
                <a:extLst>
                  <a:ext uri="{FF2B5EF4-FFF2-40B4-BE49-F238E27FC236}">
                    <a16:creationId xmlns:a16="http://schemas.microsoft.com/office/drawing/2014/main" id="{FF0141E7-097B-956C-84EF-2F302A760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85303" y="3812804"/>
                <a:ext cx="568407" cy="568407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8FA361-217F-71C7-8485-D2E17C69D81E}"/>
                </a:ext>
              </a:extLst>
            </p:cNvPr>
            <p:cNvGrpSpPr/>
            <p:nvPr/>
          </p:nvGrpSpPr>
          <p:grpSpPr>
            <a:xfrm>
              <a:off x="8923459" y="2897386"/>
              <a:ext cx="701173" cy="772625"/>
              <a:chOff x="8923459" y="3608586"/>
              <a:chExt cx="701173" cy="772625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8518E4F-A85A-D278-B13E-4CBDBAFC3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23459" y="3608586"/>
                <a:ext cx="701173" cy="2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Graphic 69" descr="Dollar with solid fill">
                <a:extLst>
                  <a:ext uri="{FF2B5EF4-FFF2-40B4-BE49-F238E27FC236}">
                    <a16:creationId xmlns:a16="http://schemas.microsoft.com/office/drawing/2014/main" id="{37073C0A-2A16-FEEE-A9AD-CE265E35C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28642" y="3812804"/>
                <a:ext cx="568407" cy="568407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9FC8808-F928-79AB-7F37-9124702A828A}"/>
              </a:ext>
            </a:extLst>
          </p:cNvPr>
          <p:cNvGrpSpPr/>
          <p:nvPr/>
        </p:nvGrpSpPr>
        <p:grpSpPr>
          <a:xfrm>
            <a:off x="5099081" y="3736421"/>
            <a:ext cx="4592446" cy="1285559"/>
            <a:chOff x="5099081" y="3736421"/>
            <a:chExt cx="4592446" cy="12855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FE639B-BA19-836B-E8D5-5DB0BC68D993}"/>
                </a:ext>
              </a:extLst>
            </p:cNvPr>
            <p:cNvGrpSpPr/>
            <p:nvPr/>
          </p:nvGrpSpPr>
          <p:grpSpPr>
            <a:xfrm>
              <a:off x="8934164" y="3736421"/>
              <a:ext cx="757363" cy="756933"/>
              <a:chOff x="8934164" y="4447621"/>
              <a:chExt cx="757363" cy="75693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A40850B-17DF-EA92-8D26-7A80E027EC55}"/>
                  </a:ext>
                </a:extLst>
              </p:cNvPr>
              <p:cNvGrpSpPr/>
              <p:nvPr/>
            </p:nvGrpSpPr>
            <p:grpSpPr>
              <a:xfrm>
                <a:off x="8934164" y="4447621"/>
                <a:ext cx="757363" cy="752899"/>
                <a:chOff x="9541495" y="1371967"/>
                <a:chExt cx="757363" cy="752899"/>
              </a:xfrm>
              <a:solidFill>
                <a:srgbClr val="D9F9FE"/>
              </a:solidFill>
            </p:grpSpPr>
            <p:sp>
              <p:nvSpPr>
                <p:cNvPr id="14" name="Triangle 13">
                  <a:extLst>
                    <a:ext uri="{FF2B5EF4-FFF2-40B4-BE49-F238E27FC236}">
                      <a16:creationId xmlns:a16="http://schemas.microsoft.com/office/drawing/2014/main" id="{6D5F4043-49E8-05EC-48BF-588DF171BE60}"/>
                    </a:ext>
                  </a:extLst>
                </p:cNvPr>
                <p:cNvSpPr/>
                <p:nvPr/>
              </p:nvSpPr>
              <p:spPr>
                <a:xfrm>
                  <a:off x="9803219" y="1371967"/>
                  <a:ext cx="233916" cy="20165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F7A6673-99B0-4117-81C9-7103B51A351B}"/>
                    </a:ext>
                  </a:extLst>
                </p:cNvPr>
                <p:cNvSpPr/>
                <p:nvPr/>
              </p:nvSpPr>
              <p:spPr>
                <a:xfrm>
                  <a:off x="9541495" y="1556455"/>
                  <a:ext cx="757363" cy="5684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63FA271-4D4C-BCEA-F52D-7E561D7C30CD}"/>
                  </a:ext>
                </a:extLst>
              </p:cNvPr>
              <p:cNvGrpSpPr/>
              <p:nvPr/>
            </p:nvGrpSpPr>
            <p:grpSpPr>
              <a:xfrm>
                <a:off x="9023981" y="4559688"/>
                <a:ext cx="582211" cy="644866"/>
                <a:chOff x="5174397" y="4569713"/>
                <a:chExt cx="582211" cy="644866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E853E38-F0FC-F1BD-571D-D30E2AEE0887}"/>
                    </a:ext>
                  </a:extLst>
                </p:cNvPr>
                <p:cNvSpPr txBox="1"/>
                <p:nvPr/>
              </p:nvSpPr>
              <p:spPr>
                <a:xfrm>
                  <a:off x="5174397" y="4569713"/>
                  <a:ext cx="5822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30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E10F8A7-BEA8-A392-A006-E00364825D0A}"/>
                    </a:ext>
                  </a:extLst>
                </p:cNvPr>
                <p:cNvSpPr txBox="1"/>
                <p:nvPr/>
              </p:nvSpPr>
              <p:spPr>
                <a:xfrm>
                  <a:off x="5214472" y="4937580"/>
                  <a:ext cx="5020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days</a:t>
                  </a: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23EF5B1-F9B8-7EC7-B989-AF9905EE4873}"/>
                </a:ext>
              </a:extLst>
            </p:cNvPr>
            <p:cNvGrpSpPr/>
            <p:nvPr/>
          </p:nvGrpSpPr>
          <p:grpSpPr>
            <a:xfrm>
              <a:off x="5099081" y="4693570"/>
              <a:ext cx="4592441" cy="328410"/>
              <a:chOff x="5099081" y="5404770"/>
              <a:chExt cx="4592441" cy="32841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562A258-925E-626A-4BB5-11748FF4F0D7}"/>
                  </a:ext>
                </a:extLst>
              </p:cNvPr>
              <p:cNvSpPr/>
              <p:nvPr/>
            </p:nvSpPr>
            <p:spPr>
              <a:xfrm>
                <a:off x="5099081" y="5404770"/>
                <a:ext cx="4592441" cy="328410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7753A2-30E5-DBA5-2FB5-8A01D89BF0F1}"/>
                  </a:ext>
                </a:extLst>
              </p:cNvPr>
              <p:cNvSpPr txBox="1"/>
              <p:nvPr/>
            </p:nvSpPr>
            <p:spPr>
              <a:xfrm>
                <a:off x="9085058" y="5409231"/>
                <a:ext cx="455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120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0D1AC3E-725C-C768-CCF5-B7CFAC157CE4}"/>
              </a:ext>
            </a:extLst>
          </p:cNvPr>
          <p:cNvGrpSpPr/>
          <p:nvPr/>
        </p:nvGrpSpPr>
        <p:grpSpPr>
          <a:xfrm>
            <a:off x="5094494" y="3736421"/>
            <a:ext cx="3244314" cy="1285559"/>
            <a:chOff x="5094494" y="3736421"/>
            <a:chExt cx="3244314" cy="128555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C9122BD-1C1C-CABF-687F-3720D69AF86E}"/>
                </a:ext>
              </a:extLst>
            </p:cNvPr>
            <p:cNvGrpSpPr/>
            <p:nvPr/>
          </p:nvGrpSpPr>
          <p:grpSpPr>
            <a:xfrm>
              <a:off x="7581445" y="3736421"/>
              <a:ext cx="757363" cy="756933"/>
              <a:chOff x="7581445" y="4447621"/>
              <a:chExt cx="757363" cy="75693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39B6184-12CD-FD81-4CC1-3988FE8DE3CE}"/>
                  </a:ext>
                </a:extLst>
              </p:cNvPr>
              <p:cNvGrpSpPr/>
              <p:nvPr/>
            </p:nvGrpSpPr>
            <p:grpSpPr>
              <a:xfrm>
                <a:off x="7581445" y="4447621"/>
                <a:ext cx="757363" cy="752899"/>
                <a:chOff x="9541495" y="1371967"/>
                <a:chExt cx="757363" cy="752899"/>
              </a:xfrm>
              <a:solidFill>
                <a:srgbClr val="D9F9FE"/>
              </a:solidFill>
            </p:grpSpPr>
            <p:sp>
              <p:nvSpPr>
                <p:cNvPr id="11" name="Triangle 10">
                  <a:extLst>
                    <a:ext uri="{FF2B5EF4-FFF2-40B4-BE49-F238E27FC236}">
                      <a16:creationId xmlns:a16="http://schemas.microsoft.com/office/drawing/2014/main" id="{082244B2-D0A4-2866-7DF0-31F6D37773F2}"/>
                    </a:ext>
                  </a:extLst>
                </p:cNvPr>
                <p:cNvSpPr/>
                <p:nvPr/>
              </p:nvSpPr>
              <p:spPr>
                <a:xfrm>
                  <a:off x="9803219" y="1371967"/>
                  <a:ext cx="233916" cy="20165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E1853DD-88B3-6CC6-B6FC-C437CD4257F2}"/>
                    </a:ext>
                  </a:extLst>
                </p:cNvPr>
                <p:cNvSpPr/>
                <p:nvPr/>
              </p:nvSpPr>
              <p:spPr>
                <a:xfrm>
                  <a:off x="9541495" y="1556455"/>
                  <a:ext cx="757363" cy="5684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917E4F5-DCB9-F2FB-8559-03DEF88FC446}"/>
                  </a:ext>
                </a:extLst>
              </p:cNvPr>
              <p:cNvGrpSpPr/>
              <p:nvPr/>
            </p:nvGrpSpPr>
            <p:grpSpPr>
              <a:xfrm>
                <a:off x="7672164" y="4559688"/>
                <a:ext cx="582211" cy="644866"/>
                <a:chOff x="5174397" y="4569713"/>
                <a:chExt cx="582211" cy="644866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97AA542-DB2E-0FB7-E351-48AC4066538D}"/>
                    </a:ext>
                  </a:extLst>
                </p:cNvPr>
                <p:cNvSpPr txBox="1"/>
                <p:nvPr/>
              </p:nvSpPr>
              <p:spPr>
                <a:xfrm>
                  <a:off x="5174397" y="4569713"/>
                  <a:ext cx="5822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30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E80B514-855C-3A96-3B4C-277AD9C21003}"/>
                    </a:ext>
                  </a:extLst>
                </p:cNvPr>
                <p:cNvSpPr txBox="1"/>
                <p:nvPr/>
              </p:nvSpPr>
              <p:spPr>
                <a:xfrm>
                  <a:off x="5214472" y="4937580"/>
                  <a:ext cx="5020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days</a:t>
                  </a: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230FEEB-4CEB-7344-AA55-CFB34B2F22AF}"/>
                </a:ext>
              </a:extLst>
            </p:cNvPr>
            <p:cNvGrpSpPr/>
            <p:nvPr/>
          </p:nvGrpSpPr>
          <p:grpSpPr>
            <a:xfrm>
              <a:off x="5094494" y="4693570"/>
              <a:ext cx="3227246" cy="328410"/>
              <a:chOff x="5094494" y="5404770"/>
              <a:chExt cx="3227246" cy="32841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B3A71DF-E3E5-A873-5BF2-5AB6325F026A}"/>
                  </a:ext>
                </a:extLst>
              </p:cNvPr>
              <p:cNvSpPr/>
              <p:nvPr/>
            </p:nvSpPr>
            <p:spPr>
              <a:xfrm>
                <a:off x="5094494" y="5404770"/>
                <a:ext cx="3227246" cy="328410"/>
              </a:xfrm>
              <a:prstGeom prst="rect">
                <a:avLst/>
              </a:prstGeom>
              <a:solidFill>
                <a:srgbClr val="C0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4478B49-EA71-09FE-F02C-2A62668EE801}"/>
                  </a:ext>
                </a:extLst>
              </p:cNvPr>
              <p:cNvSpPr txBox="1"/>
              <p:nvPr/>
            </p:nvSpPr>
            <p:spPr>
              <a:xfrm>
                <a:off x="7776985" y="5409231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90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9E9D956-3DAC-F1A9-7B18-9051CDCC9296}"/>
              </a:ext>
            </a:extLst>
          </p:cNvPr>
          <p:cNvGrpSpPr/>
          <p:nvPr/>
        </p:nvGrpSpPr>
        <p:grpSpPr>
          <a:xfrm>
            <a:off x="5102514" y="3736421"/>
            <a:ext cx="2007074" cy="1285559"/>
            <a:chOff x="5102514" y="3736421"/>
            <a:chExt cx="2007074" cy="128555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92C7037-410D-D0B9-C6E3-C1917A823C30}"/>
                </a:ext>
              </a:extLst>
            </p:cNvPr>
            <p:cNvGrpSpPr/>
            <p:nvPr/>
          </p:nvGrpSpPr>
          <p:grpSpPr>
            <a:xfrm>
              <a:off x="6352225" y="3736421"/>
              <a:ext cx="757363" cy="756933"/>
              <a:chOff x="6352225" y="4447621"/>
              <a:chExt cx="757363" cy="75693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8EDB84C-851C-87DC-0064-5202C2052684}"/>
                  </a:ext>
                </a:extLst>
              </p:cNvPr>
              <p:cNvGrpSpPr/>
              <p:nvPr/>
            </p:nvGrpSpPr>
            <p:grpSpPr>
              <a:xfrm>
                <a:off x="6352225" y="4447621"/>
                <a:ext cx="757363" cy="752899"/>
                <a:chOff x="9541495" y="1371967"/>
                <a:chExt cx="757363" cy="752899"/>
              </a:xfrm>
              <a:solidFill>
                <a:srgbClr val="D9F9FE"/>
              </a:solidFill>
            </p:grpSpPr>
            <p:sp>
              <p:nvSpPr>
                <p:cNvPr id="7" name="Triangle 6">
                  <a:extLst>
                    <a:ext uri="{FF2B5EF4-FFF2-40B4-BE49-F238E27FC236}">
                      <a16:creationId xmlns:a16="http://schemas.microsoft.com/office/drawing/2014/main" id="{D6015C10-2F3E-7299-EC1F-10B5DA0F975C}"/>
                    </a:ext>
                  </a:extLst>
                </p:cNvPr>
                <p:cNvSpPr/>
                <p:nvPr/>
              </p:nvSpPr>
              <p:spPr>
                <a:xfrm>
                  <a:off x="9803219" y="1371967"/>
                  <a:ext cx="233916" cy="20165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4E23357-38A6-FC58-2689-AD05FBD75033}"/>
                    </a:ext>
                  </a:extLst>
                </p:cNvPr>
                <p:cNvSpPr/>
                <p:nvPr/>
              </p:nvSpPr>
              <p:spPr>
                <a:xfrm>
                  <a:off x="9541495" y="1556455"/>
                  <a:ext cx="757363" cy="5684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C861784-9205-0933-67B9-BD5AE585DAB5}"/>
                  </a:ext>
                </a:extLst>
              </p:cNvPr>
              <p:cNvGrpSpPr/>
              <p:nvPr/>
            </p:nvGrpSpPr>
            <p:grpSpPr>
              <a:xfrm>
                <a:off x="6443994" y="4559688"/>
                <a:ext cx="582211" cy="644866"/>
                <a:chOff x="5174397" y="4569713"/>
                <a:chExt cx="582211" cy="644866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318F98-9ED1-8B43-C0E5-954CAE296C0A}"/>
                    </a:ext>
                  </a:extLst>
                </p:cNvPr>
                <p:cNvSpPr txBox="1"/>
                <p:nvPr/>
              </p:nvSpPr>
              <p:spPr>
                <a:xfrm>
                  <a:off x="5174397" y="4569713"/>
                  <a:ext cx="5822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30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E1736D9-A9B3-9DD9-C04D-810B2875193C}"/>
                    </a:ext>
                  </a:extLst>
                </p:cNvPr>
                <p:cNvSpPr txBox="1"/>
                <p:nvPr/>
              </p:nvSpPr>
              <p:spPr>
                <a:xfrm>
                  <a:off x="5214472" y="4937580"/>
                  <a:ext cx="5020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days</a:t>
                  </a: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6DD73D7-C357-35B5-AB8E-05D54F1B3E6B}"/>
                </a:ext>
              </a:extLst>
            </p:cNvPr>
            <p:cNvGrpSpPr/>
            <p:nvPr/>
          </p:nvGrpSpPr>
          <p:grpSpPr>
            <a:xfrm>
              <a:off x="5102514" y="4693570"/>
              <a:ext cx="2007074" cy="328410"/>
              <a:chOff x="5102514" y="5404770"/>
              <a:chExt cx="2007074" cy="32841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E5FF0F-B52E-485F-7E9D-372284675502}"/>
                  </a:ext>
                </a:extLst>
              </p:cNvPr>
              <p:cNvSpPr/>
              <p:nvPr/>
            </p:nvSpPr>
            <p:spPr>
              <a:xfrm>
                <a:off x="5102514" y="5404770"/>
                <a:ext cx="2007074" cy="328410"/>
              </a:xfrm>
              <a:prstGeom prst="rect">
                <a:avLst/>
              </a:prstGeom>
              <a:solidFill>
                <a:srgbClr val="C00000">
                  <a:alpha val="5007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DB4B20-BA11-8921-E2E5-9F008EACBA63}"/>
                  </a:ext>
                </a:extLst>
              </p:cNvPr>
              <p:cNvSpPr txBox="1"/>
              <p:nvPr/>
            </p:nvSpPr>
            <p:spPr>
              <a:xfrm>
                <a:off x="6530366" y="5409231"/>
                <a:ext cx="3850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60</a:t>
                </a: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901FAC-4156-805C-2ED2-92DBDB2A1ED3}"/>
              </a:ext>
            </a:extLst>
          </p:cNvPr>
          <p:cNvGrpSpPr/>
          <p:nvPr/>
        </p:nvGrpSpPr>
        <p:grpSpPr>
          <a:xfrm>
            <a:off x="3286390" y="3736421"/>
            <a:ext cx="2565467" cy="1285559"/>
            <a:chOff x="3286390" y="3736421"/>
            <a:chExt cx="2565467" cy="128555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574A959-127F-178D-34D9-ACC5401EDE48}"/>
                </a:ext>
              </a:extLst>
            </p:cNvPr>
            <p:cNvGrpSpPr/>
            <p:nvPr/>
          </p:nvGrpSpPr>
          <p:grpSpPr>
            <a:xfrm>
              <a:off x="5094494" y="3736421"/>
              <a:ext cx="757363" cy="756933"/>
              <a:chOff x="5094494" y="4447621"/>
              <a:chExt cx="757363" cy="75693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ADBEF1F-9B32-6B14-C5F3-5D1122D5F86F}"/>
                  </a:ext>
                </a:extLst>
              </p:cNvPr>
              <p:cNvGrpSpPr/>
              <p:nvPr/>
            </p:nvGrpSpPr>
            <p:grpSpPr>
              <a:xfrm>
                <a:off x="5094494" y="4447621"/>
                <a:ext cx="757363" cy="752899"/>
                <a:chOff x="9541495" y="1371967"/>
                <a:chExt cx="757363" cy="752899"/>
              </a:xfrm>
              <a:solidFill>
                <a:srgbClr val="D9F9FE"/>
              </a:solidFill>
            </p:grpSpPr>
            <p:sp>
              <p:nvSpPr>
                <p:cNvPr id="2" name="Triangle 1">
                  <a:extLst>
                    <a:ext uri="{FF2B5EF4-FFF2-40B4-BE49-F238E27FC236}">
                      <a16:creationId xmlns:a16="http://schemas.microsoft.com/office/drawing/2014/main" id="{EA78703C-864A-EA52-5FDD-4DCA5E3396CC}"/>
                    </a:ext>
                  </a:extLst>
                </p:cNvPr>
                <p:cNvSpPr/>
                <p:nvPr/>
              </p:nvSpPr>
              <p:spPr>
                <a:xfrm>
                  <a:off x="9803219" y="1371967"/>
                  <a:ext cx="233916" cy="20165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FDD38E9-B52B-B876-7329-DE075AFCF0F5}"/>
                    </a:ext>
                  </a:extLst>
                </p:cNvPr>
                <p:cNvSpPr/>
                <p:nvPr/>
              </p:nvSpPr>
              <p:spPr>
                <a:xfrm>
                  <a:off x="9541495" y="1556455"/>
                  <a:ext cx="757363" cy="56841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EB93291-2534-53D9-0CEA-D3B7BD6E61D5}"/>
                  </a:ext>
                </a:extLst>
              </p:cNvPr>
              <p:cNvGrpSpPr/>
              <p:nvPr/>
            </p:nvGrpSpPr>
            <p:grpSpPr>
              <a:xfrm>
                <a:off x="5174397" y="4559688"/>
                <a:ext cx="582211" cy="644866"/>
                <a:chOff x="5174397" y="4569713"/>
                <a:chExt cx="582211" cy="64486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FC5BF02-3D51-D4DD-CF29-DA40EBE35EA3}"/>
                    </a:ext>
                  </a:extLst>
                </p:cNvPr>
                <p:cNvSpPr txBox="1"/>
                <p:nvPr/>
              </p:nvSpPr>
              <p:spPr>
                <a:xfrm>
                  <a:off x="5174397" y="4569713"/>
                  <a:ext cx="5822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30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880F0DC-EAC1-03C5-F56F-0C91B4B5CD43}"/>
                    </a:ext>
                  </a:extLst>
                </p:cNvPr>
                <p:cNvSpPr txBox="1"/>
                <p:nvPr/>
              </p:nvSpPr>
              <p:spPr>
                <a:xfrm>
                  <a:off x="5214472" y="4937580"/>
                  <a:ext cx="5020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accent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days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C39B4CA-3115-906D-022C-96E3BB42A510}"/>
                </a:ext>
              </a:extLst>
            </p:cNvPr>
            <p:cNvGrpSpPr/>
            <p:nvPr/>
          </p:nvGrpSpPr>
          <p:grpSpPr>
            <a:xfrm>
              <a:off x="3286390" y="4673287"/>
              <a:ext cx="2565467" cy="348693"/>
              <a:chOff x="3286390" y="5384487"/>
              <a:chExt cx="2565467" cy="34869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E83F30E2-1909-9622-0A90-6A97DD7125B1}"/>
                  </a:ext>
                </a:extLst>
              </p:cNvPr>
              <p:cNvGrpSpPr/>
              <p:nvPr/>
            </p:nvGrpSpPr>
            <p:grpSpPr>
              <a:xfrm>
                <a:off x="5102514" y="5404770"/>
                <a:ext cx="749343" cy="328410"/>
                <a:chOff x="5102514" y="5404770"/>
                <a:chExt cx="749343" cy="32841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32339109-BF3B-789B-9859-4B2C7B729CF0}"/>
                    </a:ext>
                  </a:extLst>
                </p:cNvPr>
                <p:cNvSpPr/>
                <p:nvPr/>
              </p:nvSpPr>
              <p:spPr>
                <a:xfrm>
                  <a:off x="5102514" y="5404770"/>
                  <a:ext cx="749343" cy="328410"/>
                </a:xfrm>
                <a:prstGeom prst="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4388C79-C486-8DBA-280A-BBEAF0511055}"/>
                    </a:ext>
                  </a:extLst>
                </p:cNvPr>
                <p:cNvSpPr txBox="1"/>
                <p:nvPr/>
              </p:nvSpPr>
              <p:spPr>
                <a:xfrm>
                  <a:off x="5271239" y="5409231"/>
                  <a:ext cx="3834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  <a:latin typeface="Yu Gothic UI" panose="020B0500000000000000" pitchFamily="34" charset="-128"/>
                      <a:ea typeface="Yu Gothic UI" panose="020B0500000000000000" pitchFamily="34" charset="-128"/>
                    </a:rPr>
                    <a:t>30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CBDC38-8A66-B174-FBD8-9EF0B2FA375B}"/>
                  </a:ext>
                </a:extLst>
              </p:cNvPr>
              <p:cNvSpPr txBox="1"/>
              <p:nvPr/>
            </p:nvSpPr>
            <p:spPr>
              <a:xfrm>
                <a:off x="3286390" y="5384487"/>
                <a:ext cx="1787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Cumulative delay</a:t>
                </a:r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45064BB-BB03-C5EB-0B1D-C6C313EA2132}"/>
              </a:ext>
            </a:extLst>
          </p:cNvPr>
          <p:cNvGrpSpPr/>
          <p:nvPr/>
        </p:nvGrpSpPr>
        <p:grpSpPr>
          <a:xfrm>
            <a:off x="5094492" y="5140369"/>
            <a:ext cx="4601540" cy="401885"/>
            <a:chOff x="5094492" y="5851569"/>
            <a:chExt cx="4601540" cy="401885"/>
          </a:xfrm>
        </p:grpSpPr>
        <p:sp>
          <p:nvSpPr>
            <p:cNvPr id="77" name="Right Triangle 76">
              <a:extLst>
                <a:ext uri="{FF2B5EF4-FFF2-40B4-BE49-F238E27FC236}">
                  <a16:creationId xmlns:a16="http://schemas.microsoft.com/office/drawing/2014/main" id="{7DE31974-F21A-1C6A-9AB9-30425DD4ECAB}"/>
                </a:ext>
              </a:extLst>
            </p:cNvPr>
            <p:cNvSpPr/>
            <p:nvPr/>
          </p:nvSpPr>
          <p:spPr>
            <a:xfrm flipH="1">
              <a:off x="5094492" y="5851569"/>
              <a:ext cx="4592431" cy="372469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50222B-A666-87C5-1E50-40FCAD46AC31}"/>
                </a:ext>
              </a:extLst>
            </p:cNvPr>
            <p:cNvSpPr txBox="1"/>
            <p:nvPr/>
          </p:nvSpPr>
          <p:spPr>
            <a:xfrm>
              <a:off x="8148813" y="5914900"/>
              <a:ext cx="1547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Cost of Capital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1749A85-67F8-0BAD-EDCE-AA5560D896B5}"/>
              </a:ext>
            </a:extLst>
          </p:cNvPr>
          <p:cNvSpPr/>
          <p:nvPr/>
        </p:nvSpPr>
        <p:spPr>
          <a:xfrm>
            <a:off x="7077384" y="2433594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7B22E4-E1BC-0B6D-2E67-6A65854031AB}"/>
              </a:ext>
            </a:extLst>
          </p:cNvPr>
          <p:cNvSpPr txBox="1"/>
          <p:nvPr/>
        </p:nvSpPr>
        <p:spPr>
          <a:xfrm>
            <a:off x="2822285" y="444481"/>
            <a:ext cx="558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Financial Supply Chains: 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less-understood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10B0A1-E183-4FEF-54BC-E927AE2E309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C73950-41D8-168F-AF4B-18E57FCB1C2A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85172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1FA32-7C5D-27DE-3CFB-10A5075F5998}"/>
              </a:ext>
            </a:extLst>
          </p:cNvPr>
          <p:cNvSpPr txBox="1"/>
          <p:nvPr/>
        </p:nvSpPr>
        <p:spPr>
          <a:xfrm>
            <a:off x="4515229" y="1831786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B3C6B-F4A7-E463-E037-A4D6503E0EC3}"/>
              </a:ext>
            </a:extLst>
          </p:cNvPr>
          <p:cNvSpPr/>
          <p:nvPr/>
        </p:nvSpPr>
        <p:spPr>
          <a:xfrm flipH="1">
            <a:off x="4251960" y="1760277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1F0F3-4F96-21B7-FFAA-708FFB191060}"/>
              </a:ext>
            </a:extLst>
          </p:cNvPr>
          <p:cNvSpPr txBox="1"/>
          <p:nvPr/>
        </p:nvSpPr>
        <p:spPr>
          <a:xfrm>
            <a:off x="4515229" y="279534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E1B7-44B8-EE0C-E684-F14947E6439F}"/>
              </a:ext>
            </a:extLst>
          </p:cNvPr>
          <p:cNvSpPr/>
          <p:nvPr/>
        </p:nvSpPr>
        <p:spPr>
          <a:xfrm flipH="1">
            <a:off x="4251960" y="2723838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F6A-17FE-CE15-C808-6619C7449CD8}"/>
              </a:ext>
            </a:extLst>
          </p:cNvPr>
          <p:cNvSpPr txBox="1"/>
          <p:nvPr/>
        </p:nvSpPr>
        <p:spPr>
          <a:xfrm>
            <a:off x="4515229" y="375890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BD13C-4969-7BF9-E10B-79275BBBCFB1}"/>
              </a:ext>
            </a:extLst>
          </p:cNvPr>
          <p:cNvSpPr/>
          <p:nvPr/>
        </p:nvSpPr>
        <p:spPr>
          <a:xfrm flipH="1">
            <a:off x="4251960" y="3687399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77F52-03F2-C69D-C596-4AF55A63E9AD}"/>
              </a:ext>
            </a:extLst>
          </p:cNvPr>
          <p:cNvSpPr txBox="1"/>
          <p:nvPr/>
        </p:nvSpPr>
        <p:spPr>
          <a:xfrm>
            <a:off x="4515229" y="479397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Possibilities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D04D7D-5A44-0919-BF20-2FF1F223942F}"/>
              </a:ext>
            </a:extLst>
          </p:cNvPr>
          <p:cNvSpPr/>
          <p:nvPr/>
        </p:nvSpPr>
        <p:spPr>
          <a:xfrm flipH="1">
            <a:off x="4251960" y="4722470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DA5B-675C-1143-205A-7BAB8103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07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2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1FA32-7C5D-27DE-3CFB-10A5075F5998}"/>
              </a:ext>
            </a:extLst>
          </p:cNvPr>
          <p:cNvSpPr txBox="1"/>
          <p:nvPr/>
        </p:nvSpPr>
        <p:spPr>
          <a:xfrm>
            <a:off x="4515229" y="1831786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B3C6B-F4A7-E463-E037-A4D6503E0EC3}"/>
              </a:ext>
            </a:extLst>
          </p:cNvPr>
          <p:cNvSpPr/>
          <p:nvPr/>
        </p:nvSpPr>
        <p:spPr>
          <a:xfrm flipH="1">
            <a:off x="4251960" y="1760277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1F0F3-4F96-21B7-FFAA-708FFB191060}"/>
              </a:ext>
            </a:extLst>
          </p:cNvPr>
          <p:cNvSpPr txBox="1"/>
          <p:nvPr/>
        </p:nvSpPr>
        <p:spPr>
          <a:xfrm>
            <a:off x="4515229" y="279534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E1B7-44B8-EE0C-E684-F14947E6439F}"/>
              </a:ext>
            </a:extLst>
          </p:cNvPr>
          <p:cNvSpPr/>
          <p:nvPr/>
        </p:nvSpPr>
        <p:spPr>
          <a:xfrm flipH="1">
            <a:off x="4251960" y="2723838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F6A-17FE-CE15-C808-6619C7449CD8}"/>
              </a:ext>
            </a:extLst>
          </p:cNvPr>
          <p:cNvSpPr txBox="1"/>
          <p:nvPr/>
        </p:nvSpPr>
        <p:spPr>
          <a:xfrm>
            <a:off x="4515229" y="3758908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BD13C-4969-7BF9-E10B-79275BBBCFB1}"/>
              </a:ext>
            </a:extLst>
          </p:cNvPr>
          <p:cNvSpPr/>
          <p:nvPr/>
        </p:nvSpPr>
        <p:spPr>
          <a:xfrm flipH="1">
            <a:off x="4251960" y="3687399"/>
            <a:ext cx="13272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77F52-03F2-C69D-C596-4AF55A63E9AD}"/>
              </a:ext>
            </a:extLst>
          </p:cNvPr>
          <p:cNvSpPr txBox="1"/>
          <p:nvPr/>
        </p:nvSpPr>
        <p:spPr>
          <a:xfrm>
            <a:off x="4515229" y="479397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Possibilities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D04D7D-5A44-0919-BF20-2FF1F223942F}"/>
              </a:ext>
            </a:extLst>
          </p:cNvPr>
          <p:cNvSpPr/>
          <p:nvPr/>
        </p:nvSpPr>
        <p:spPr>
          <a:xfrm flipH="1">
            <a:off x="4251960" y="4722470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DA5B-675C-1143-205A-7BAB8103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07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Nomenclature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2E9070-0DD6-68E3-162B-A406B1B13DA4}"/>
              </a:ext>
            </a:extLst>
          </p:cNvPr>
          <p:cNvSpPr txBox="1"/>
          <p:nvPr/>
        </p:nvSpPr>
        <p:spPr>
          <a:xfrm>
            <a:off x="7030329" y="1396246"/>
            <a:ext cx="190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root / anchor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7331C5-267B-995E-384A-D87FF34DE3E6}"/>
              </a:ext>
            </a:extLst>
          </p:cNvPr>
          <p:cNvSpPr/>
          <p:nvPr/>
        </p:nvSpPr>
        <p:spPr>
          <a:xfrm>
            <a:off x="7696545" y="2223269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92EDF40-8DAF-3F4C-33FE-C01657299348}"/>
              </a:ext>
            </a:extLst>
          </p:cNvPr>
          <p:cNvSpPr/>
          <p:nvPr/>
        </p:nvSpPr>
        <p:spPr>
          <a:xfrm>
            <a:off x="7696555" y="2232048"/>
            <a:ext cx="568411" cy="56841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52B8318-533C-0E3B-1388-A9DEB875BCEB}"/>
              </a:ext>
            </a:extLst>
          </p:cNvPr>
          <p:cNvGrpSpPr/>
          <p:nvPr/>
        </p:nvGrpSpPr>
        <p:grpSpPr>
          <a:xfrm>
            <a:off x="3796037" y="1762539"/>
            <a:ext cx="5427477" cy="4147931"/>
            <a:chOff x="3796037" y="1762539"/>
            <a:chExt cx="5427477" cy="4147931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4AEA6DAF-6F47-DEF6-EDE1-0CBF4CA2187B}"/>
                </a:ext>
              </a:extLst>
            </p:cNvPr>
            <p:cNvSpPr/>
            <p:nvPr/>
          </p:nvSpPr>
          <p:spPr>
            <a:xfrm>
              <a:off x="4041914" y="1762539"/>
              <a:ext cx="5181600" cy="4147931"/>
            </a:xfrm>
            <a:custGeom>
              <a:avLst/>
              <a:gdLst>
                <a:gd name="connsiteX0" fmla="*/ 3458817 w 5181600"/>
                <a:gd name="connsiteY0" fmla="*/ 0 h 4147931"/>
                <a:gd name="connsiteX1" fmla="*/ 5181600 w 5181600"/>
                <a:gd name="connsiteY1" fmla="*/ 0 h 4147931"/>
                <a:gd name="connsiteX2" fmla="*/ 5181600 w 5181600"/>
                <a:gd name="connsiteY2" fmla="*/ 4147931 h 4147931"/>
                <a:gd name="connsiteX3" fmla="*/ 0 w 5181600"/>
                <a:gd name="connsiteY3" fmla="*/ 4147931 h 4147931"/>
                <a:gd name="connsiteX4" fmla="*/ 0 w 5181600"/>
                <a:gd name="connsiteY4" fmla="*/ 1470991 h 4147931"/>
                <a:gd name="connsiteX5" fmla="*/ 3458817 w 5181600"/>
                <a:gd name="connsiteY5" fmla="*/ 1470991 h 4147931"/>
                <a:gd name="connsiteX6" fmla="*/ 3458817 w 5181600"/>
                <a:gd name="connsiteY6" fmla="*/ 0 h 414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81600" h="4147931">
                  <a:moveTo>
                    <a:pt x="3458817" y="0"/>
                  </a:moveTo>
                  <a:lnTo>
                    <a:pt x="5181600" y="0"/>
                  </a:lnTo>
                  <a:lnTo>
                    <a:pt x="5181600" y="4147931"/>
                  </a:lnTo>
                  <a:lnTo>
                    <a:pt x="0" y="4147931"/>
                  </a:lnTo>
                  <a:lnTo>
                    <a:pt x="0" y="1470991"/>
                  </a:lnTo>
                  <a:lnTo>
                    <a:pt x="3458817" y="1470991"/>
                  </a:lnTo>
                  <a:lnTo>
                    <a:pt x="3458817" y="0"/>
                  </a:lnTo>
                  <a:close/>
                </a:path>
              </a:pathLst>
            </a:custGeom>
            <a:noFill/>
            <a:ln w="19050">
              <a:solidFill>
                <a:srgbClr val="DF000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8285EC-243F-893D-F228-05E6E8F8D707}"/>
                </a:ext>
              </a:extLst>
            </p:cNvPr>
            <p:cNvSpPr txBox="1"/>
            <p:nvPr/>
          </p:nvSpPr>
          <p:spPr>
            <a:xfrm>
              <a:off x="3796037" y="2800498"/>
              <a:ext cx="11598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DF0003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scope</a:t>
              </a:r>
              <a:endParaRPr lang="en-US" sz="2000" b="1" dirty="0">
                <a:solidFill>
                  <a:srgbClr val="DF0003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6EA55-3665-CC6C-9F5E-3700857C33FB}"/>
              </a:ext>
            </a:extLst>
          </p:cNvPr>
          <p:cNvSpPr txBox="1"/>
          <p:nvPr/>
        </p:nvSpPr>
        <p:spPr>
          <a:xfrm>
            <a:off x="7674296" y="2311962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E936EC-67C6-4134-D842-874663EFDD9D}"/>
              </a:ext>
            </a:extLst>
          </p:cNvPr>
          <p:cNvGrpSpPr/>
          <p:nvPr/>
        </p:nvGrpSpPr>
        <p:grpSpPr>
          <a:xfrm>
            <a:off x="8271758" y="1389982"/>
            <a:ext cx="2550446" cy="2097530"/>
            <a:chOff x="8271758" y="1389982"/>
            <a:chExt cx="2550446" cy="209753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CBEC577-A560-1BC1-A0B8-D924F3379304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8659950" y="2800459"/>
              <a:ext cx="1024296" cy="68705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7748B83-4A1C-85F4-6220-0967A1BEF317}"/>
                </a:ext>
              </a:extLst>
            </p:cNvPr>
            <p:cNvGrpSpPr/>
            <p:nvPr/>
          </p:nvGrpSpPr>
          <p:grpSpPr>
            <a:xfrm>
              <a:off x="8271758" y="1389982"/>
              <a:ext cx="2550446" cy="1410477"/>
              <a:chOff x="8271758" y="1389982"/>
              <a:chExt cx="2550446" cy="1410477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84CA88E-FC28-754A-45D7-424F583EAA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71758" y="2516253"/>
                <a:ext cx="1403315" cy="10936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780E9D5-4540-1AC1-E80F-06CE657F97A6}"/>
                  </a:ext>
                </a:extLst>
              </p:cNvPr>
              <p:cNvSpPr/>
              <p:nvPr/>
            </p:nvSpPr>
            <p:spPr>
              <a:xfrm>
                <a:off x="9675073" y="2232048"/>
                <a:ext cx="568411" cy="568411"/>
              </a:xfrm>
              <a:prstGeom prst="rect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9C6C5B2-66F6-2CF4-6A23-3DAA67A1AD63}"/>
                  </a:ext>
                </a:extLst>
              </p:cNvPr>
              <p:cNvSpPr txBox="1"/>
              <p:nvPr/>
            </p:nvSpPr>
            <p:spPr>
              <a:xfrm>
                <a:off x="8921362" y="1389982"/>
                <a:ext cx="19008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competitor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7A17CF-A87C-7AE7-2520-417C3BA8ED09}"/>
                  </a:ext>
                </a:extLst>
              </p:cNvPr>
              <p:cNvSpPr txBox="1"/>
              <p:nvPr/>
            </p:nvSpPr>
            <p:spPr>
              <a:xfrm>
                <a:off x="9643047" y="2333806"/>
                <a:ext cx="6239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</a:t>
                </a:r>
                <a:r>
                  <a:rPr lang="en-US" sz="2000" baseline="-25000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0</a:t>
                </a:r>
                <a:r>
                  <a:rPr lang="en-US" sz="2000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2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92CCD0-CF9C-5348-6493-210689DBB8E6}"/>
              </a:ext>
            </a:extLst>
          </p:cNvPr>
          <p:cNvGrpSpPr/>
          <p:nvPr/>
        </p:nvGrpSpPr>
        <p:grpSpPr>
          <a:xfrm>
            <a:off x="2925442" y="2800459"/>
            <a:ext cx="5055319" cy="2560939"/>
            <a:chOff x="2925442" y="2800459"/>
            <a:chExt cx="5055319" cy="256093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9D869C-CC1E-84AC-3B78-33A64A78B5DB}"/>
                </a:ext>
              </a:extLst>
            </p:cNvPr>
            <p:cNvSpPr txBox="1"/>
            <p:nvPr/>
          </p:nvSpPr>
          <p:spPr>
            <a:xfrm>
              <a:off x="2925442" y="4874981"/>
              <a:ext cx="924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Tier 2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8617022-C47C-0417-1A8C-065AD2064B80}"/>
                </a:ext>
              </a:extLst>
            </p:cNvPr>
            <p:cNvGrpSpPr/>
            <p:nvPr/>
          </p:nvGrpSpPr>
          <p:grpSpPr>
            <a:xfrm>
              <a:off x="2925442" y="2800459"/>
              <a:ext cx="5055319" cy="2560939"/>
              <a:chOff x="2925442" y="2800459"/>
              <a:chExt cx="5055319" cy="256093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8A393E-D6C3-9217-70FC-05CCB4D93B64}"/>
                  </a:ext>
                </a:extLst>
              </p:cNvPr>
              <p:cNvSpPr txBox="1"/>
              <p:nvPr/>
            </p:nvSpPr>
            <p:spPr>
              <a:xfrm>
                <a:off x="2925442" y="3571662"/>
                <a:ext cx="9242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Tier 1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D36CFE2-B40A-2754-992A-F643E49A1BFB}"/>
                  </a:ext>
                </a:extLst>
              </p:cNvPr>
              <p:cNvGrpSpPr/>
              <p:nvPr/>
            </p:nvGrpSpPr>
            <p:grpSpPr>
              <a:xfrm>
                <a:off x="4403700" y="2800459"/>
                <a:ext cx="3577061" cy="2560939"/>
                <a:chOff x="4403700" y="2800459"/>
                <a:chExt cx="3577061" cy="2560939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47EA1E31-7062-EEA3-D8C1-3CFB57623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9418" y="4053996"/>
                  <a:ext cx="6802" cy="735986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6F061BCA-350B-839D-24D8-E83C810AC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5676" y="4053996"/>
                  <a:ext cx="1143961" cy="736835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6F4B6C27-F683-1E54-EFDC-FFF5E5846A3D}"/>
                    </a:ext>
                  </a:extLst>
                </p:cNvPr>
                <p:cNvCxnSpPr>
                  <a:cxnSpLocks/>
                  <a:stCxn id="47" idx="0"/>
                </p:cNvCxnSpPr>
                <p:nvPr/>
              </p:nvCxnSpPr>
              <p:spPr>
                <a:xfrm flipV="1">
                  <a:off x="4727672" y="4053996"/>
                  <a:ext cx="2339570" cy="736835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CF66B5D-DF70-55F2-E0F4-68541B8F1A2F}"/>
                    </a:ext>
                  </a:extLst>
                </p:cNvPr>
                <p:cNvSpPr/>
                <p:nvPr/>
              </p:nvSpPr>
              <p:spPr>
                <a:xfrm>
                  <a:off x="7060440" y="4792986"/>
                  <a:ext cx="568411" cy="568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7B4FF75-F9E5-218D-A638-A97F9DFF187C}"/>
                    </a:ext>
                  </a:extLst>
                </p:cNvPr>
                <p:cNvSpPr/>
                <p:nvPr/>
              </p:nvSpPr>
              <p:spPr>
                <a:xfrm>
                  <a:off x="4443456" y="4792987"/>
                  <a:ext cx="568411" cy="568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F24B9E8-41A8-DC14-1CCE-751BFE10BC59}"/>
                    </a:ext>
                  </a:extLst>
                </p:cNvPr>
                <p:cNvSpPr/>
                <p:nvPr/>
              </p:nvSpPr>
              <p:spPr>
                <a:xfrm>
                  <a:off x="5751948" y="4792986"/>
                  <a:ext cx="568411" cy="568411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D73CED2-08D4-55F7-0768-AD4742242169}"/>
                    </a:ext>
                  </a:extLst>
                </p:cNvPr>
                <p:cNvSpPr/>
                <p:nvPr/>
              </p:nvSpPr>
              <p:spPr>
                <a:xfrm>
                  <a:off x="7067242" y="3487512"/>
                  <a:ext cx="568411" cy="56841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0006102-894E-315E-4345-A27474BCFDE9}"/>
                    </a:ext>
                  </a:extLst>
                </p:cNvPr>
                <p:cNvSpPr/>
                <p:nvPr/>
              </p:nvSpPr>
              <p:spPr>
                <a:xfrm>
                  <a:off x="4443466" y="4790831"/>
                  <a:ext cx="568411" cy="5684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B9AF638-161C-76E4-AAD1-7108FA102980}"/>
                    </a:ext>
                  </a:extLst>
                </p:cNvPr>
                <p:cNvSpPr/>
                <p:nvPr/>
              </p:nvSpPr>
              <p:spPr>
                <a:xfrm>
                  <a:off x="7060450" y="4790830"/>
                  <a:ext cx="568411" cy="5684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6FA3AD0-B216-F60E-D560-846729691207}"/>
                    </a:ext>
                  </a:extLst>
                </p:cNvPr>
                <p:cNvSpPr/>
                <p:nvPr/>
              </p:nvSpPr>
              <p:spPr>
                <a:xfrm>
                  <a:off x="5751958" y="4790831"/>
                  <a:ext cx="568411" cy="568411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51163C4D-48CB-B99E-1B92-9DED91993C05}"/>
                    </a:ext>
                  </a:extLst>
                </p:cNvPr>
                <p:cNvCxnSpPr>
                  <a:cxnSpLocks/>
                  <a:stCxn id="8" idx="0"/>
                  <a:endCxn id="67" idx="2"/>
                </p:cNvCxnSpPr>
                <p:nvPr/>
              </p:nvCxnSpPr>
              <p:spPr>
                <a:xfrm flipV="1">
                  <a:off x="7351448" y="2800459"/>
                  <a:ext cx="629313" cy="687053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3A18EC1-9CFB-43BF-31DF-129332E3EC81}"/>
                    </a:ext>
                  </a:extLst>
                </p:cNvPr>
                <p:cNvSpPr txBox="1"/>
                <p:nvPr/>
              </p:nvSpPr>
              <p:spPr>
                <a:xfrm>
                  <a:off x="7043450" y="3571057"/>
                  <a:ext cx="6239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T</a:t>
                  </a:r>
                  <a:r>
                    <a:rPr lang="en-US" sz="2000" baseline="-25000" dirty="0">
                      <a:solidFill>
                        <a:schemeClr val="bg1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1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1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B25BBD-E7EE-8009-E5CA-F9B8CB6F40C8}"/>
                    </a:ext>
                  </a:extLst>
                </p:cNvPr>
                <p:cNvSpPr txBox="1"/>
                <p:nvPr/>
              </p:nvSpPr>
              <p:spPr>
                <a:xfrm>
                  <a:off x="4403700" y="4872811"/>
                  <a:ext cx="6239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T</a:t>
                  </a:r>
                  <a:r>
                    <a:rPr lang="en-US" sz="2000" baseline="-25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2</a:t>
                  </a:r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1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175A67B-7E3F-4C63-C887-15CED6C0BFD2}"/>
                    </a:ext>
                  </a:extLst>
                </p:cNvPr>
                <p:cNvSpPr txBox="1"/>
                <p:nvPr/>
              </p:nvSpPr>
              <p:spPr>
                <a:xfrm>
                  <a:off x="5714666" y="4872811"/>
                  <a:ext cx="6239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T</a:t>
                  </a:r>
                  <a:r>
                    <a:rPr lang="en-US" sz="2000" baseline="-25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2</a:t>
                  </a:r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2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1AFBEB0-188D-F787-4DB6-0CB59AD969CD}"/>
                    </a:ext>
                  </a:extLst>
                </p:cNvPr>
                <p:cNvSpPr txBox="1"/>
                <p:nvPr/>
              </p:nvSpPr>
              <p:spPr>
                <a:xfrm>
                  <a:off x="7032988" y="4872811"/>
                  <a:ext cx="6239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T</a:t>
                  </a:r>
                  <a:r>
                    <a:rPr lang="en-US" sz="2000" baseline="-25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2</a:t>
                  </a:r>
                  <a:r>
                    <a:rPr lang="en-US" sz="2000" dirty="0">
                      <a:latin typeface="Yu Gothic UI Light" panose="020B0300000000000000" pitchFamily="34" charset="-128"/>
                      <a:ea typeface="Yu Gothic UI Light" panose="020B0300000000000000" pitchFamily="34" charset="-128"/>
                    </a:rPr>
                    <a:t>3</a:t>
                  </a:r>
                </a:p>
              </p:txBody>
            </p: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D1287F-4990-0C37-AB0B-1D2DE9F3983C}"/>
              </a:ext>
            </a:extLst>
          </p:cNvPr>
          <p:cNvGrpSpPr/>
          <p:nvPr/>
        </p:nvGrpSpPr>
        <p:grpSpPr>
          <a:xfrm>
            <a:off x="7344656" y="2800459"/>
            <a:ext cx="4250698" cy="2558783"/>
            <a:chOff x="7344656" y="2800459"/>
            <a:chExt cx="4250698" cy="2558783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D1EE43-BA4D-3C2C-1998-3E78E6593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9614" y="4053996"/>
              <a:ext cx="6802" cy="73598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2C0E9D-7D75-2F2D-823A-55A42BC84CBD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H="1" flipV="1">
              <a:off x="8812696" y="4053996"/>
              <a:ext cx="1148941" cy="736834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E8CDAC7-3172-23DB-E348-3D023EB9C666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H="1" flipV="1">
              <a:off x="8965130" y="4053996"/>
              <a:ext cx="2304989" cy="734678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EDBF98A-0649-CBD9-8DA1-DF7D23FFE788}"/>
                </a:ext>
              </a:extLst>
            </p:cNvPr>
            <p:cNvSpPr/>
            <p:nvPr/>
          </p:nvSpPr>
          <p:spPr>
            <a:xfrm>
              <a:off x="8368942" y="4790831"/>
              <a:ext cx="568411" cy="5684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816E4E3-EADE-E756-3FCE-FF55B109797E}"/>
                </a:ext>
              </a:extLst>
            </p:cNvPr>
            <p:cNvSpPr/>
            <p:nvPr/>
          </p:nvSpPr>
          <p:spPr>
            <a:xfrm>
              <a:off x="9677431" y="4790830"/>
              <a:ext cx="568411" cy="5684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9722E26-6A8B-2D76-89DA-8BF06F5B0E99}"/>
                </a:ext>
              </a:extLst>
            </p:cNvPr>
            <p:cNvSpPr/>
            <p:nvPr/>
          </p:nvSpPr>
          <p:spPr>
            <a:xfrm>
              <a:off x="8375744" y="3487512"/>
              <a:ext cx="568411" cy="5684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E79AF6-6078-4FAB-D755-A11F25193544}"/>
                </a:ext>
              </a:extLst>
            </p:cNvPr>
            <p:cNvSpPr/>
            <p:nvPr/>
          </p:nvSpPr>
          <p:spPr>
            <a:xfrm>
              <a:off x="10985913" y="4788674"/>
              <a:ext cx="568411" cy="5684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347091-A2A7-017D-F356-63D3B5510B92}"/>
                </a:ext>
              </a:extLst>
            </p:cNvPr>
            <p:cNvCxnSpPr>
              <a:cxnSpLocks/>
              <a:stCxn id="42" idx="0"/>
              <a:endCxn id="67" idx="2"/>
            </p:cNvCxnSpPr>
            <p:nvPr/>
          </p:nvCxnSpPr>
          <p:spPr>
            <a:xfrm flipH="1" flipV="1">
              <a:off x="7980761" y="2800459"/>
              <a:ext cx="679189" cy="68705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5BF0632-4DFB-E42A-3CCE-78F76AB6E9BA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7344656" y="4053996"/>
              <a:ext cx="1202996" cy="736834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E63171-5D0A-3916-6B61-7C5259EFAC98}"/>
                </a:ext>
              </a:extLst>
            </p:cNvPr>
            <p:cNvSpPr txBox="1"/>
            <p:nvPr/>
          </p:nvSpPr>
          <p:spPr>
            <a:xfrm>
              <a:off x="8341164" y="3571057"/>
              <a:ext cx="623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</a:t>
              </a:r>
              <a:r>
                <a:rPr lang="en-US" sz="2000" baseline="-25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</a:t>
              </a:r>
              <a:r>
                <a:rPr lang="en-US" sz="2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2F1583-CAA2-B068-C47E-FB79C217F6FF}"/>
                </a:ext>
              </a:extLst>
            </p:cNvPr>
            <p:cNvSpPr txBox="1"/>
            <p:nvPr/>
          </p:nvSpPr>
          <p:spPr>
            <a:xfrm>
              <a:off x="8342100" y="4872811"/>
              <a:ext cx="623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</a:t>
              </a:r>
              <a:r>
                <a:rPr lang="en-US" sz="2000" baseline="-25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2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E5DED0-3A6C-747B-5320-5576FA5E99B8}"/>
                </a:ext>
              </a:extLst>
            </p:cNvPr>
            <p:cNvSpPr txBox="1"/>
            <p:nvPr/>
          </p:nvSpPr>
          <p:spPr>
            <a:xfrm>
              <a:off x="9653066" y="4872811"/>
              <a:ext cx="623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</a:t>
              </a:r>
              <a:r>
                <a:rPr lang="en-US" sz="2000" baseline="-25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2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4AA83-AA69-1CEF-DDFF-5719C148B7DF}"/>
                </a:ext>
              </a:extLst>
            </p:cNvPr>
            <p:cNvSpPr txBox="1"/>
            <p:nvPr/>
          </p:nvSpPr>
          <p:spPr>
            <a:xfrm>
              <a:off x="10971388" y="4872811"/>
              <a:ext cx="623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</a:t>
              </a:r>
              <a:r>
                <a:rPr lang="en-US" sz="2000" baseline="-25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2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8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89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Encoded Information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8A393E-D6C3-9217-70FC-05CCB4D93B64}"/>
              </a:ext>
            </a:extLst>
          </p:cNvPr>
          <p:cNvSpPr txBox="1"/>
          <p:nvPr/>
        </p:nvSpPr>
        <p:spPr>
          <a:xfrm>
            <a:off x="3328538" y="2322366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39D869C-CC1E-84AC-3B78-33A64A78B5DB}"/>
              </a:ext>
            </a:extLst>
          </p:cNvPr>
          <p:cNvSpPr txBox="1"/>
          <p:nvPr/>
        </p:nvSpPr>
        <p:spPr>
          <a:xfrm>
            <a:off x="3328538" y="4706714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9EB3D-8A09-D02B-13D3-383237EDF979}"/>
              </a:ext>
            </a:extLst>
          </p:cNvPr>
          <p:cNvSpPr/>
          <p:nvPr/>
        </p:nvSpPr>
        <p:spPr>
          <a:xfrm>
            <a:off x="4734777" y="4622564"/>
            <a:ext cx="568411" cy="568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55D85-8D80-2EAE-6265-896B595700A7}"/>
              </a:ext>
            </a:extLst>
          </p:cNvPr>
          <p:cNvCxnSpPr>
            <a:cxnSpLocks/>
          </p:cNvCxnSpPr>
          <p:nvPr/>
        </p:nvCxnSpPr>
        <p:spPr>
          <a:xfrm flipV="1">
            <a:off x="5018984" y="2806486"/>
            <a:ext cx="0" cy="182495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F7851F-B81A-164B-EAED-BF3B70F49200}"/>
              </a:ext>
            </a:extLst>
          </p:cNvPr>
          <p:cNvSpPr/>
          <p:nvPr/>
        </p:nvSpPr>
        <p:spPr>
          <a:xfrm>
            <a:off x="4734778" y="2238075"/>
            <a:ext cx="568411" cy="56841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44D9A-E5D0-00ED-773C-2E8577564D4C}"/>
              </a:ext>
            </a:extLst>
          </p:cNvPr>
          <p:cNvSpPr txBox="1"/>
          <p:nvPr/>
        </p:nvSpPr>
        <p:spPr>
          <a:xfrm>
            <a:off x="4692473" y="2301679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29C67-89D1-E774-194E-D0B34420B62A}"/>
              </a:ext>
            </a:extLst>
          </p:cNvPr>
          <p:cNvSpPr txBox="1"/>
          <p:nvPr/>
        </p:nvSpPr>
        <p:spPr>
          <a:xfrm>
            <a:off x="4679221" y="4705235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ABA7B4-F09A-4B64-D8AE-5FB289DDC47A}"/>
              </a:ext>
            </a:extLst>
          </p:cNvPr>
          <p:cNvGrpSpPr/>
          <p:nvPr/>
        </p:nvGrpSpPr>
        <p:grpSpPr>
          <a:xfrm>
            <a:off x="5308102" y="4013482"/>
            <a:ext cx="1046382" cy="1675518"/>
            <a:chOff x="5308102" y="4013482"/>
            <a:chExt cx="1046382" cy="167551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758043-4E47-7182-1B6B-17256DA22D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8150" y="4013482"/>
              <a:ext cx="337557" cy="1201611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9F57BD-820A-4971-4233-5E43654C590B}"/>
                </a:ext>
              </a:extLst>
            </p:cNvPr>
            <p:cNvSpPr txBox="1"/>
            <p:nvPr/>
          </p:nvSpPr>
          <p:spPr>
            <a:xfrm>
              <a:off x="5308102" y="5288890"/>
              <a:ext cx="1046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Buyer</a:t>
              </a:r>
              <a:endParaRPr lang="en-US" sz="2000" b="1" dirty="0">
                <a:solidFill>
                  <a:schemeClr val="accent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4F5A7-34A0-5036-1AA9-6AB9E0DAB851}"/>
              </a:ext>
            </a:extLst>
          </p:cNvPr>
          <p:cNvGrpSpPr/>
          <p:nvPr/>
        </p:nvGrpSpPr>
        <p:grpSpPr>
          <a:xfrm>
            <a:off x="6573105" y="4013482"/>
            <a:ext cx="1125480" cy="1703650"/>
            <a:chOff x="6573105" y="4013482"/>
            <a:chExt cx="1125480" cy="170365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4FC594-4865-6B09-0F18-A70BA0138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80967" y="4013482"/>
              <a:ext cx="0" cy="1201611"/>
            </a:xfrm>
            <a:prstGeom prst="line">
              <a:avLst/>
            </a:prstGeom>
            <a:ln w="1905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5E25FA-E4C9-A05E-BDAC-2F42866AF966}"/>
                </a:ext>
              </a:extLst>
            </p:cNvPr>
            <p:cNvSpPr txBox="1"/>
            <p:nvPr/>
          </p:nvSpPr>
          <p:spPr>
            <a:xfrm>
              <a:off x="6573105" y="5317022"/>
              <a:ext cx="11254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Supplier</a:t>
              </a:r>
              <a:endParaRPr lang="en-US" sz="2000" b="1" dirty="0">
                <a:solidFill>
                  <a:srgbClr val="FF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C6D805-8474-5828-82E4-BF15047AC5DE}"/>
              </a:ext>
            </a:extLst>
          </p:cNvPr>
          <p:cNvGrpSpPr/>
          <p:nvPr/>
        </p:nvGrpSpPr>
        <p:grpSpPr>
          <a:xfrm>
            <a:off x="7771844" y="4013482"/>
            <a:ext cx="1046382" cy="1703650"/>
            <a:chOff x="7771844" y="4013482"/>
            <a:chExt cx="1046382" cy="17036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1DD7DB-9543-2061-F467-E6A61E8D2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992" y="4013482"/>
              <a:ext cx="0" cy="1201611"/>
            </a:xfrm>
            <a:prstGeom prst="line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3FAAE3-ADF8-6087-5A1D-E8C79B69757B}"/>
                </a:ext>
              </a:extLst>
            </p:cNvPr>
            <p:cNvSpPr txBox="1"/>
            <p:nvPr/>
          </p:nvSpPr>
          <p:spPr>
            <a:xfrm>
              <a:off x="7771844" y="5317022"/>
              <a:ext cx="1046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Amount</a:t>
              </a:r>
              <a:endPara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FBDD7C-742B-8AAB-DC06-19379E495EE6}"/>
              </a:ext>
            </a:extLst>
          </p:cNvPr>
          <p:cNvGrpSpPr/>
          <p:nvPr/>
        </p:nvGrpSpPr>
        <p:grpSpPr>
          <a:xfrm>
            <a:off x="8977255" y="4013482"/>
            <a:ext cx="1488297" cy="1703650"/>
            <a:chOff x="8977255" y="4013482"/>
            <a:chExt cx="1488297" cy="170365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DF3CA3-6145-897D-93B4-030E4FD5AB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7255" y="4013482"/>
              <a:ext cx="337557" cy="1201611"/>
            </a:xfrm>
            <a:prstGeom prst="line">
              <a:avLst/>
            </a:prstGeom>
            <a:ln w="19050"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515ADC-99E4-82EE-8877-01E731F7FCF4}"/>
                </a:ext>
              </a:extLst>
            </p:cNvPr>
            <p:cNvSpPr txBox="1"/>
            <p:nvPr/>
          </p:nvSpPr>
          <p:spPr>
            <a:xfrm>
              <a:off x="9017543" y="5317022"/>
              <a:ext cx="14480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Probability</a:t>
              </a:r>
              <a:endParaRPr lang="en-US" sz="20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262E27-54C0-F0C3-80BE-E8F0D296B4BD}"/>
              </a:ext>
            </a:extLst>
          </p:cNvPr>
          <p:cNvGrpSpPr/>
          <p:nvPr/>
        </p:nvGrpSpPr>
        <p:grpSpPr>
          <a:xfrm>
            <a:off x="5057526" y="3402496"/>
            <a:ext cx="4435944" cy="523220"/>
            <a:chOff x="5057526" y="3402496"/>
            <a:chExt cx="443594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483666-6039-BDED-84D1-E5DE8E51CDC7}"/>
                </a:ext>
              </a:extLst>
            </p:cNvPr>
            <p:cNvSpPr txBox="1"/>
            <p:nvPr/>
          </p:nvSpPr>
          <p:spPr>
            <a:xfrm>
              <a:off x="5785179" y="3402496"/>
              <a:ext cx="3708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S( </a:t>
              </a:r>
              <a:r>
                <a:rPr lang="en-US" sz="2800" b="1" dirty="0">
                  <a:solidFill>
                    <a:srgbClr val="0070C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</a:t>
              </a:r>
              <a:r>
                <a:rPr lang="en-US" sz="2800" b="1" baseline="-25000" dirty="0">
                  <a:solidFill>
                    <a:srgbClr val="0070C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0</a:t>
              </a:r>
              <a:r>
                <a:rPr lang="en-US" sz="2800" b="1" dirty="0">
                  <a:solidFill>
                    <a:srgbClr val="0070C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</a:t>
              </a:r>
              <a:r>
                <a:rPr lang="en-US" sz="28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, </a:t>
              </a:r>
              <a:r>
                <a:rPr lang="en-US" sz="28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</a:t>
              </a:r>
              <a:r>
                <a:rPr lang="en-US" sz="2800" b="1" baseline="-25000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</a:t>
              </a:r>
              <a:r>
                <a:rPr lang="en-US" sz="28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</a:t>
              </a:r>
              <a:r>
                <a:rPr lang="en-US" sz="28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, $100, </a:t>
              </a:r>
              <a:r>
                <a:rPr lang="en-US" sz="2800" b="1" dirty="0">
                  <a:solidFill>
                    <a:srgbClr val="00B05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50%</a:t>
              </a:r>
              <a:r>
                <a:rPr lang="en-US" sz="2800" b="1" dirty="0">
                  <a:solidFill>
                    <a:schemeClr val="accent6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</a:t>
              </a:r>
              <a:r>
                <a:rPr lang="en-US" sz="28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) </a:t>
              </a:r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1002BDF1-0530-E011-4BF7-7F723B5B4A62}"/>
                </a:ext>
              </a:extLst>
            </p:cNvPr>
            <p:cNvSpPr/>
            <p:nvPr/>
          </p:nvSpPr>
          <p:spPr>
            <a:xfrm rot="10800000">
              <a:off x="5057526" y="3526164"/>
              <a:ext cx="662608" cy="31805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1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497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else matters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EC5C44-036D-56E0-289C-3191E7116003}"/>
              </a:ext>
            </a:extLst>
          </p:cNvPr>
          <p:cNvGrpSpPr/>
          <p:nvPr/>
        </p:nvGrpSpPr>
        <p:grpSpPr>
          <a:xfrm>
            <a:off x="3125197" y="1896954"/>
            <a:ext cx="7556053" cy="400110"/>
            <a:chOff x="3125197" y="1896954"/>
            <a:chExt cx="7556053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9F57BD-820A-4971-4233-5E43654C590B}"/>
                </a:ext>
              </a:extLst>
            </p:cNvPr>
            <p:cNvSpPr txBox="1"/>
            <p:nvPr/>
          </p:nvSpPr>
          <p:spPr>
            <a:xfrm>
              <a:off x="3125197" y="1896954"/>
              <a:ext cx="224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Tenor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0980AD-91D5-8A89-0882-4933B7143AA6}"/>
                </a:ext>
              </a:extLst>
            </p:cNvPr>
            <p:cNvSpPr txBox="1"/>
            <p:nvPr/>
          </p:nvSpPr>
          <p:spPr>
            <a:xfrm>
              <a:off x="5676239" y="1896954"/>
              <a:ext cx="5005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Time between invoice issuance and payment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6AD2992-CB8E-62E6-6BF6-2A04082E36BA}"/>
              </a:ext>
            </a:extLst>
          </p:cNvPr>
          <p:cNvGrpSpPr/>
          <p:nvPr/>
        </p:nvGrpSpPr>
        <p:grpSpPr>
          <a:xfrm>
            <a:off x="3125197" y="2501969"/>
            <a:ext cx="6785855" cy="400110"/>
            <a:chOff x="3125197" y="2501969"/>
            <a:chExt cx="6785855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7D6FA5-D672-20CD-22E2-AD1A032554B1}"/>
                </a:ext>
              </a:extLst>
            </p:cNvPr>
            <p:cNvSpPr txBox="1"/>
            <p:nvPr/>
          </p:nvSpPr>
          <p:spPr>
            <a:xfrm>
              <a:off x="3125197" y="2501969"/>
              <a:ext cx="224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Capital Cost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0A55B-4C4A-6F11-9320-0247CFB7406B}"/>
                </a:ext>
              </a:extLst>
            </p:cNvPr>
            <p:cNvSpPr txBox="1"/>
            <p:nvPr/>
          </p:nvSpPr>
          <p:spPr>
            <a:xfrm>
              <a:off x="5676239" y="2501969"/>
              <a:ext cx="4234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Cost of Capital (for each party)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026CAE3-48FE-EE7D-BB86-29FC0B247FF7}"/>
              </a:ext>
            </a:extLst>
          </p:cNvPr>
          <p:cNvGrpSpPr/>
          <p:nvPr/>
        </p:nvGrpSpPr>
        <p:grpSpPr>
          <a:xfrm>
            <a:off x="3125197" y="3106984"/>
            <a:ext cx="8872487" cy="400110"/>
            <a:chOff x="3125197" y="3106984"/>
            <a:chExt cx="8872487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88A7EF-EC3C-F07B-5516-E8535A597E4B}"/>
                </a:ext>
              </a:extLst>
            </p:cNvPr>
            <p:cNvSpPr txBox="1"/>
            <p:nvPr/>
          </p:nvSpPr>
          <p:spPr>
            <a:xfrm>
              <a:off x="3125197" y="3106984"/>
              <a:ext cx="224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Return Cost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37FCF1-D669-2548-7D77-441A31CC9B9E}"/>
                </a:ext>
              </a:extLst>
            </p:cNvPr>
            <p:cNvSpPr txBox="1"/>
            <p:nvPr/>
          </p:nvSpPr>
          <p:spPr>
            <a:xfrm>
              <a:off x="5676240" y="3106984"/>
              <a:ext cx="6321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Opportunity cost of forgone investment (for each party)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53C53D-6769-F59F-1870-BEA392C4AC78}"/>
              </a:ext>
            </a:extLst>
          </p:cNvPr>
          <p:cNvGrpSpPr/>
          <p:nvPr/>
        </p:nvGrpSpPr>
        <p:grpSpPr>
          <a:xfrm>
            <a:off x="3125197" y="3711999"/>
            <a:ext cx="8655983" cy="400110"/>
            <a:chOff x="3125197" y="3711999"/>
            <a:chExt cx="8655983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2F1752-AFFD-E862-09D0-C2AA1B4326E6}"/>
                </a:ext>
              </a:extLst>
            </p:cNvPr>
            <p:cNvSpPr txBox="1"/>
            <p:nvPr/>
          </p:nvSpPr>
          <p:spPr>
            <a:xfrm>
              <a:off x="3125197" y="3711999"/>
              <a:ext cx="224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Criticality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A9F6F0-2F86-BE36-463F-5F6E047A4BEC}"/>
                </a:ext>
              </a:extLst>
            </p:cNvPr>
            <p:cNvSpPr txBox="1"/>
            <p:nvPr/>
          </p:nvSpPr>
          <p:spPr>
            <a:xfrm>
              <a:off x="5676239" y="3711999"/>
              <a:ext cx="61049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How important is the component to the company?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432F66-2EBD-999F-D651-2096B92DC07F}"/>
              </a:ext>
            </a:extLst>
          </p:cNvPr>
          <p:cNvGrpSpPr/>
          <p:nvPr/>
        </p:nvGrpSpPr>
        <p:grpSpPr>
          <a:xfrm>
            <a:off x="3125197" y="1291939"/>
            <a:ext cx="7556053" cy="400110"/>
            <a:chOff x="3125197" y="1291939"/>
            <a:chExt cx="7556053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15E985-EC0A-3B5D-2433-AE905BA10DC4}"/>
                </a:ext>
              </a:extLst>
            </p:cNvPr>
            <p:cNvSpPr txBox="1"/>
            <p:nvPr/>
          </p:nvSpPr>
          <p:spPr>
            <a:xfrm>
              <a:off x="3125197" y="1291939"/>
              <a:ext cx="22419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Value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DD0E5A-F587-CDA7-14F5-1DF65164F6D5}"/>
                </a:ext>
              </a:extLst>
            </p:cNvPr>
            <p:cNvSpPr txBox="1"/>
            <p:nvPr/>
          </p:nvSpPr>
          <p:spPr>
            <a:xfrm>
              <a:off x="5676239" y="1291939"/>
              <a:ext cx="5005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Current value amount of transaction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E2F6F9-CA29-B3BA-A605-53708A91640B}"/>
              </a:ext>
            </a:extLst>
          </p:cNvPr>
          <p:cNvGrpSpPr/>
          <p:nvPr/>
        </p:nvGrpSpPr>
        <p:grpSpPr>
          <a:xfrm>
            <a:off x="3125197" y="4317014"/>
            <a:ext cx="7556053" cy="400110"/>
            <a:chOff x="3125197" y="4317014"/>
            <a:chExt cx="7556053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4A2491-5454-B4F4-058C-39EAFE8EBFCC}"/>
                </a:ext>
              </a:extLst>
            </p:cNvPr>
            <p:cNvSpPr txBox="1"/>
            <p:nvPr/>
          </p:nvSpPr>
          <p:spPr>
            <a:xfrm>
              <a:off x="3125197" y="4317014"/>
              <a:ext cx="224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Substitutability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D914B2-CCCD-3F42-924F-57BEC67D88BD}"/>
                </a:ext>
              </a:extLst>
            </p:cNvPr>
            <p:cNvSpPr txBox="1"/>
            <p:nvPr/>
          </p:nvSpPr>
          <p:spPr>
            <a:xfrm>
              <a:off x="5676239" y="4317014"/>
              <a:ext cx="5005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How easy is it to substitute the component?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AA790C-9BB8-586F-DD88-20AED51F5B83}"/>
              </a:ext>
            </a:extLst>
          </p:cNvPr>
          <p:cNvGrpSpPr/>
          <p:nvPr/>
        </p:nvGrpSpPr>
        <p:grpSpPr>
          <a:xfrm>
            <a:off x="3125197" y="4922032"/>
            <a:ext cx="8377686" cy="405583"/>
            <a:chOff x="3125197" y="4922032"/>
            <a:chExt cx="8377686" cy="40558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BF88749-2EA4-A44C-67CD-622D2965F7F7}"/>
                </a:ext>
              </a:extLst>
            </p:cNvPr>
            <p:cNvSpPr txBox="1"/>
            <p:nvPr/>
          </p:nvSpPr>
          <p:spPr>
            <a:xfrm>
              <a:off x="3125197" y="4922032"/>
              <a:ext cx="224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Other Costs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ABBF271-417D-419F-4AF3-F390E5CA5BF9}"/>
                </a:ext>
              </a:extLst>
            </p:cNvPr>
            <p:cNvSpPr txBox="1"/>
            <p:nvPr/>
          </p:nvSpPr>
          <p:spPr>
            <a:xfrm>
              <a:off x="5676239" y="4927505"/>
              <a:ext cx="5826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e.g. ESG costs or other costs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22DDD5-4049-8590-C6D2-6DBAE984A0AF}"/>
              </a:ext>
            </a:extLst>
          </p:cNvPr>
          <p:cNvGrpSpPr/>
          <p:nvPr/>
        </p:nvGrpSpPr>
        <p:grpSpPr>
          <a:xfrm>
            <a:off x="3125197" y="5532523"/>
            <a:ext cx="8377686" cy="405583"/>
            <a:chOff x="3125197" y="5532523"/>
            <a:chExt cx="8377686" cy="40558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6E04FE-5942-389A-52FC-98BBEDE0AF1E}"/>
                </a:ext>
              </a:extLst>
            </p:cNvPr>
            <p:cNvSpPr txBox="1"/>
            <p:nvPr/>
          </p:nvSpPr>
          <p:spPr>
            <a:xfrm>
              <a:off x="3125197" y="5532523"/>
              <a:ext cx="2135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Target Liquidity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F9E299-6747-1402-DDF7-5189F886FCCF}"/>
                </a:ext>
              </a:extLst>
            </p:cNvPr>
            <p:cNvSpPr txBox="1"/>
            <p:nvPr/>
          </p:nvSpPr>
          <p:spPr>
            <a:xfrm>
              <a:off x="5676239" y="5537996"/>
              <a:ext cx="58266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Needed liquidity to meet cash contingencies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6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1560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Toy Model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92EDF40-8DAF-3F4C-33FE-C01657299348}"/>
              </a:ext>
            </a:extLst>
          </p:cNvPr>
          <p:cNvSpPr/>
          <p:nvPr/>
        </p:nvSpPr>
        <p:spPr>
          <a:xfrm>
            <a:off x="4993124" y="3232945"/>
            <a:ext cx="568411" cy="56841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CD4A26-0431-00DF-3482-E4162BD7132A}"/>
              </a:ext>
            </a:extLst>
          </p:cNvPr>
          <p:cNvSpPr txBox="1"/>
          <p:nvPr/>
        </p:nvSpPr>
        <p:spPr>
          <a:xfrm>
            <a:off x="4965346" y="3291718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FBE54C6-F524-0B99-8E22-2E4388DADE95}"/>
              </a:ext>
            </a:extLst>
          </p:cNvPr>
          <p:cNvGrpSpPr/>
          <p:nvPr/>
        </p:nvGrpSpPr>
        <p:grpSpPr>
          <a:xfrm>
            <a:off x="5424946" y="3091667"/>
            <a:ext cx="4452234" cy="709688"/>
            <a:chOff x="5424946" y="3091667"/>
            <a:chExt cx="4452234" cy="709688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347091-A2A7-017D-F356-63D3B5510B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1535" y="3517150"/>
              <a:ext cx="3719457" cy="0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6A212F-EB93-7214-3AC6-01AAA8826146}"/>
                </a:ext>
              </a:extLst>
            </p:cNvPr>
            <p:cNvSpPr/>
            <p:nvPr/>
          </p:nvSpPr>
          <p:spPr>
            <a:xfrm>
              <a:off x="9280992" y="3232944"/>
              <a:ext cx="568411" cy="56841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2C0900-1F20-32DE-B124-CA3BF40FB13B}"/>
                </a:ext>
              </a:extLst>
            </p:cNvPr>
            <p:cNvSpPr txBox="1"/>
            <p:nvPr/>
          </p:nvSpPr>
          <p:spPr>
            <a:xfrm>
              <a:off x="9253214" y="3291718"/>
              <a:ext cx="623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</a:t>
              </a:r>
              <a:r>
                <a:rPr lang="en-US" sz="2000" baseline="-25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</a:t>
              </a:r>
              <a:r>
                <a:rPr lang="en-US" sz="2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065A9-881E-7254-B3DD-CA93CC5A2CDE}"/>
                </a:ext>
              </a:extLst>
            </p:cNvPr>
            <p:cNvSpPr txBox="1"/>
            <p:nvPr/>
          </p:nvSpPr>
          <p:spPr>
            <a:xfrm>
              <a:off x="5424946" y="3091667"/>
              <a:ext cx="1414670" cy="40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payment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51B73D7-E17E-C4B7-B000-EB85E67E71A8}"/>
              </a:ext>
            </a:extLst>
          </p:cNvPr>
          <p:cNvGrpSpPr/>
          <p:nvPr/>
        </p:nvGrpSpPr>
        <p:grpSpPr>
          <a:xfrm>
            <a:off x="5562808" y="3528940"/>
            <a:ext cx="3303997" cy="816771"/>
            <a:chOff x="5562808" y="3528940"/>
            <a:chExt cx="3303997" cy="81677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200416-DABC-EE12-7D14-E3C03BB61F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62808" y="3528940"/>
              <a:ext cx="1024980" cy="305707"/>
            </a:xfrm>
            <a:prstGeom prst="line">
              <a:avLst/>
            </a:prstGeom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00822D-B8C4-AEDD-C12B-D3A6CF007012}"/>
                </a:ext>
              </a:extLst>
            </p:cNvPr>
            <p:cNvSpPr txBox="1"/>
            <p:nvPr/>
          </p:nvSpPr>
          <p:spPr>
            <a:xfrm>
              <a:off x="6556594" y="3637825"/>
              <a:ext cx="2310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other </a:t>
              </a:r>
            </a:p>
            <a:p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investment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DB70A6-0DE8-6DAF-AB4D-D666CBC648F2}"/>
              </a:ext>
            </a:extLst>
          </p:cNvPr>
          <p:cNvGrpSpPr/>
          <p:nvPr/>
        </p:nvGrpSpPr>
        <p:grpSpPr>
          <a:xfrm>
            <a:off x="4557299" y="3801355"/>
            <a:ext cx="1414670" cy="762236"/>
            <a:chOff x="4557299" y="3801355"/>
            <a:chExt cx="1414670" cy="76223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38726E2-E185-60CA-965A-5D9B82DCC5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4634" y="3801355"/>
              <a:ext cx="0" cy="40733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8BB932-D7A0-0F5D-3890-413884AC3C26}"/>
                </a:ext>
              </a:extLst>
            </p:cNvPr>
            <p:cNvSpPr txBox="1"/>
            <p:nvPr/>
          </p:nvSpPr>
          <p:spPr>
            <a:xfrm>
              <a:off x="4557299" y="4163481"/>
              <a:ext cx="1414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cash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A50243F-A8CC-440C-641A-3EBB37B394EC}"/>
              </a:ext>
            </a:extLst>
          </p:cNvPr>
          <p:cNvGrpSpPr/>
          <p:nvPr/>
        </p:nvGrpSpPr>
        <p:grpSpPr>
          <a:xfrm>
            <a:off x="8907874" y="3788103"/>
            <a:ext cx="1414670" cy="775484"/>
            <a:chOff x="8907874" y="3788103"/>
            <a:chExt cx="1414670" cy="77548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77112B0-6FA9-D1CF-C03F-9DEFDBC667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4964" y="3788103"/>
              <a:ext cx="0" cy="407330"/>
            </a:xfrm>
            <a:prstGeom prst="line">
              <a:avLst/>
            </a:prstGeom>
            <a:ln w="38100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2CC9D5-9A59-A7EA-AD96-AF25DFEDF165}"/>
                </a:ext>
              </a:extLst>
            </p:cNvPr>
            <p:cNvSpPr txBox="1"/>
            <p:nvPr/>
          </p:nvSpPr>
          <p:spPr>
            <a:xfrm>
              <a:off x="8907874" y="4163481"/>
              <a:ext cx="1414670" cy="400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cash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C3868A-08A5-4512-26A9-A2C43C75E61A}"/>
              </a:ext>
            </a:extLst>
          </p:cNvPr>
          <p:cNvGrpSpPr/>
          <p:nvPr/>
        </p:nvGrpSpPr>
        <p:grpSpPr>
          <a:xfrm>
            <a:off x="2802039" y="2245495"/>
            <a:ext cx="3068674" cy="1458585"/>
            <a:chOff x="2802039" y="2245495"/>
            <a:chExt cx="3068674" cy="145858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97E81A-9255-FD14-DF58-720DB1137C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0366" y="3080090"/>
              <a:ext cx="1024980" cy="305707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F3FCB-245B-B900-5132-4DF971B1F643}"/>
                </a:ext>
              </a:extLst>
            </p:cNvPr>
            <p:cNvSpPr txBox="1"/>
            <p:nvPr/>
          </p:nvSpPr>
          <p:spPr>
            <a:xfrm>
              <a:off x="2802040" y="2831041"/>
              <a:ext cx="12161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financing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78DCFC-539A-BC9E-144A-CABB05F0F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0366" y="3528940"/>
              <a:ext cx="1052758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4FE3590-6837-C370-A71A-7C874F07140F}"/>
                </a:ext>
              </a:extLst>
            </p:cNvPr>
            <p:cNvSpPr txBox="1"/>
            <p:nvPr/>
          </p:nvSpPr>
          <p:spPr>
            <a:xfrm>
              <a:off x="3271347" y="3303970"/>
              <a:ext cx="717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sales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1B6D04-A4BF-40FD-2B43-1BBF59DD4EC0}"/>
                </a:ext>
              </a:extLst>
            </p:cNvPr>
            <p:cNvSpPr txBox="1"/>
            <p:nvPr/>
          </p:nvSpPr>
          <p:spPr>
            <a:xfrm>
              <a:off x="2802039" y="2245495"/>
              <a:ext cx="30686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“sources of capital”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A501A2-2853-016B-9346-725289ECB5DF}"/>
              </a:ext>
            </a:extLst>
          </p:cNvPr>
          <p:cNvGrpSpPr/>
          <p:nvPr/>
        </p:nvGrpSpPr>
        <p:grpSpPr>
          <a:xfrm>
            <a:off x="9673798" y="2245495"/>
            <a:ext cx="2616981" cy="2094860"/>
            <a:chOff x="9673798" y="2245495"/>
            <a:chExt cx="2616981" cy="2094860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2C3594C1-E445-0CE3-3234-3569410D71DD}"/>
                </a:ext>
              </a:extLst>
            </p:cNvPr>
            <p:cNvGrpSpPr/>
            <p:nvPr/>
          </p:nvGrpSpPr>
          <p:grpSpPr>
            <a:xfrm>
              <a:off x="9824172" y="3116565"/>
              <a:ext cx="2466607" cy="1223790"/>
              <a:chOff x="9824172" y="3116565"/>
              <a:chExt cx="2466607" cy="122379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81C106F-C497-6E36-FCBE-B065AA9F39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24172" y="3517150"/>
                <a:ext cx="1572134" cy="0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4692C5-DADC-8E65-EDB0-6F9FD9E9CD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49403" y="3542192"/>
                <a:ext cx="1024980" cy="305707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52DC71-93F2-AF2C-EEB2-9630334BBB72}"/>
                  </a:ext>
                </a:extLst>
              </p:cNvPr>
              <p:cNvSpPr txBox="1"/>
              <p:nvPr/>
            </p:nvSpPr>
            <p:spPr>
              <a:xfrm>
                <a:off x="10322544" y="3116565"/>
                <a:ext cx="11264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payment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5FEF9F-73BF-C665-7493-C30345EABA0D}"/>
                  </a:ext>
                </a:extLst>
              </p:cNvPr>
              <p:cNvSpPr txBox="1"/>
              <p:nvPr/>
            </p:nvSpPr>
            <p:spPr>
              <a:xfrm>
                <a:off x="10817869" y="3632469"/>
                <a:ext cx="14729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other </a:t>
                </a:r>
              </a:p>
              <a:p>
                <a:r>
                  <a:rPr lang="en-US" sz="2000" dirty="0">
                    <a:solidFill>
                      <a:srgbClr val="C0000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investment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4CD8162-3B04-5BD6-F280-3F053DCC5CDF}"/>
                </a:ext>
              </a:extLst>
            </p:cNvPr>
            <p:cNvSpPr txBox="1"/>
            <p:nvPr/>
          </p:nvSpPr>
          <p:spPr>
            <a:xfrm>
              <a:off x="9673798" y="2245495"/>
              <a:ext cx="2080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“uses of capital”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6C1236-6C21-7CE4-54C7-B7CDD4224357}"/>
              </a:ext>
            </a:extLst>
          </p:cNvPr>
          <p:cNvGrpSpPr/>
          <p:nvPr/>
        </p:nvGrpSpPr>
        <p:grpSpPr>
          <a:xfrm>
            <a:off x="7062298" y="2832833"/>
            <a:ext cx="2274851" cy="1036314"/>
            <a:chOff x="7062298" y="2832833"/>
            <a:chExt cx="2274851" cy="103631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2F6149-AD7A-BFE2-D2DC-2BEEE056D47B}"/>
                </a:ext>
              </a:extLst>
            </p:cNvPr>
            <p:cNvGrpSpPr/>
            <p:nvPr/>
          </p:nvGrpSpPr>
          <p:grpSpPr>
            <a:xfrm>
              <a:off x="7062298" y="2832833"/>
              <a:ext cx="2213359" cy="570983"/>
              <a:chOff x="7062298" y="2832833"/>
              <a:chExt cx="2213359" cy="57098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8CE1E1-5664-AD7A-332B-F087AC6DEE87}"/>
                  </a:ext>
                </a:extLst>
              </p:cNvPr>
              <p:cNvSpPr txBox="1"/>
              <p:nvPr/>
            </p:nvSpPr>
            <p:spPr>
              <a:xfrm>
                <a:off x="7062298" y="2832833"/>
                <a:ext cx="12161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financing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DCB345F-456A-7819-6654-F1AAD9B13C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0677" y="3098109"/>
                <a:ext cx="1024980" cy="305707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382B44A-FD34-34C0-96F6-51784440FA27}"/>
                </a:ext>
              </a:extLst>
            </p:cNvPr>
            <p:cNvGrpSpPr/>
            <p:nvPr/>
          </p:nvGrpSpPr>
          <p:grpSpPr>
            <a:xfrm>
              <a:off x="7349067" y="3469037"/>
              <a:ext cx="1988082" cy="400110"/>
              <a:chOff x="7349067" y="3469037"/>
              <a:chExt cx="1988082" cy="40011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99BE8F-2258-4B33-6F4B-9C19E709119C}"/>
                  </a:ext>
                </a:extLst>
              </p:cNvPr>
              <p:cNvSpPr txBox="1"/>
              <p:nvPr/>
            </p:nvSpPr>
            <p:spPr>
              <a:xfrm>
                <a:off x="8619471" y="3469037"/>
                <a:ext cx="7176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sales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C154F194-499B-4E09-811C-D6D13A3838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9067" y="3511151"/>
                <a:ext cx="1931925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579D736B-C679-CD74-4E71-14690F9DF0F2}"/>
              </a:ext>
            </a:extLst>
          </p:cNvPr>
          <p:cNvSpPr txBox="1"/>
          <p:nvPr/>
        </p:nvSpPr>
        <p:spPr>
          <a:xfrm>
            <a:off x="7062298" y="6077399"/>
            <a:ext cx="4625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… and how </a:t>
            </a:r>
            <a:r>
              <a:rPr lang="en-US" sz="2000" b="1" i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quickly</a:t>
            </a:r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to pay / get paid</a:t>
            </a:r>
          </a:p>
        </p:txBody>
      </p:sp>
    </p:spTree>
    <p:extLst>
      <p:ext uri="{BB962C8B-B14F-4D97-AF65-F5344CB8AC3E}">
        <p14:creationId xmlns:p14="http://schemas.microsoft.com/office/powerpoint/2010/main" val="157126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5AEBB2-84DC-16E6-606C-E16342C907EB}"/>
              </a:ext>
            </a:extLst>
          </p:cNvPr>
          <p:cNvCxnSpPr/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778C-BD53-D7A9-3405-CA39DCC4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154647-928F-28BD-6AEE-96CC2258B2BA}"/>
              </a:ext>
            </a:extLst>
          </p:cNvPr>
          <p:cNvCxnSpPr/>
          <p:nvPr/>
        </p:nvCxnSpPr>
        <p:spPr>
          <a:xfrm>
            <a:off x="3491345" y="5112309"/>
            <a:ext cx="763385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A682E6C-BE71-E50E-4552-BFADF5FEDCDF}"/>
              </a:ext>
            </a:extLst>
          </p:cNvPr>
          <p:cNvGrpSpPr/>
          <p:nvPr/>
        </p:nvGrpSpPr>
        <p:grpSpPr>
          <a:xfrm>
            <a:off x="3513831" y="5097290"/>
            <a:ext cx="7059913" cy="646611"/>
            <a:chOff x="3513831" y="5097290"/>
            <a:chExt cx="7059913" cy="64661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FC6F3F-1EC1-517F-19EE-08B7F3B589CF}"/>
                </a:ext>
              </a:extLst>
            </p:cNvPr>
            <p:cNvSpPr/>
            <p:nvPr/>
          </p:nvSpPr>
          <p:spPr>
            <a:xfrm>
              <a:off x="7862096" y="5150480"/>
              <a:ext cx="1253836" cy="593421"/>
            </a:xfrm>
            <a:prstGeom prst="rect">
              <a:avLst/>
            </a:prstGeom>
            <a:solidFill>
              <a:srgbClr val="7030A0"/>
            </a:solidFill>
            <a:ln w="317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E21FB4-DF00-A09F-5886-808354B6B3AB}"/>
                </a:ext>
              </a:extLst>
            </p:cNvPr>
            <p:cNvSpPr txBox="1"/>
            <p:nvPr/>
          </p:nvSpPr>
          <p:spPr>
            <a:xfrm>
              <a:off x="9247740" y="5251018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 Cost</a:t>
              </a:r>
              <a:endParaRPr lang="en-US" sz="1050" dirty="0">
                <a:solidFill>
                  <a:srgbClr val="7030A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D0E99137-9BE6-29AF-0510-964C3D8DC7F7}"/>
                </a:ext>
              </a:extLst>
            </p:cNvPr>
            <p:cNvSpPr/>
            <p:nvPr/>
          </p:nvSpPr>
          <p:spPr>
            <a:xfrm rot="5400000">
              <a:off x="9011247" y="5360038"/>
              <a:ext cx="334082" cy="13890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99C6A-C8BB-5AD6-FE8B-135277FE1A6D}"/>
                </a:ext>
              </a:extLst>
            </p:cNvPr>
            <p:cNvSpPr txBox="1"/>
            <p:nvPr/>
          </p:nvSpPr>
          <p:spPr>
            <a:xfrm>
              <a:off x="7890933" y="5210086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working capital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</a:t>
              </a:r>
              <a:endParaRPr lang="en-US" sz="9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53075B-8555-D6BB-E675-E4C8545D4F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3831" y="5097290"/>
              <a:ext cx="4348265" cy="632462"/>
            </a:xfrm>
            <a:prstGeom prst="line">
              <a:avLst/>
            </a:prstGeom>
            <a:ln w="127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875826-4D1D-BFC5-E83D-A0125AC9FFAE}"/>
              </a:ext>
            </a:extLst>
          </p:cNvPr>
          <p:cNvSpPr txBox="1"/>
          <p:nvPr/>
        </p:nvSpPr>
        <p:spPr>
          <a:xfrm>
            <a:off x="3123340" y="207935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Today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2476EE-40B9-6FC2-D932-4392640AC931}"/>
              </a:ext>
            </a:extLst>
          </p:cNvPr>
          <p:cNvCxnSpPr>
            <a:cxnSpLocks/>
          </p:cNvCxnSpPr>
          <p:nvPr/>
        </p:nvCxnSpPr>
        <p:spPr>
          <a:xfrm flipV="1">
            <a:off x="3513832" y="2532902"/>
            <a:ext cx="0" cy="258087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3EEEA-FD7A-4703-D47D-A8BE4A6C278C}"/>
              </a:ext>
            </a:extLst>
          </p:cNvPr>
          <p:cNvGrpSpPr/>
          <p:nvPr/>
        </p:nvGrpSpPr>
        <p:grpSpPr>
          <a:xfrm>
            <a:off x="3513831" y="2534199"/>
            <a:ext cx="5602101" cy="2563091"/>
            <a:chOff x="3513831" y="2534199"/>
            <a:chExt cx="5602101" cy="256309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0C2D7A-ACCC-26B9-5267-E39F9E2A47F8}"/>
                </a:ext>
              </a:extLst>
            </p:cNvPr>
            <p:cNvSpPr/>
            <p:nvPr/>
          </p:nvSpPr>
          <p:spPr>
            <a:xfrm>
              <a:off x="7862096" y="2534199"/>
              <a:ext cx="1253836" cy="2563091"/>
            </a:xfrm>
            <a:prstGeom prst="rect">
              <a:avLst/>
            </a:prstGeom>
            <a:solidFill>
              <a:srgbClr val="C00000"/>
            </a:solidFill>
            <a:ln w="3175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4139F9-28ED-2C96-FEB2-CF98E957A407}"/>
                </a:ext>
              </a:extLst>
            </p:cNvPr>
            <p:cNvSpPr txBox="1"/>
            <p:nvPr/>
          </p:nvSpPr>
          <p:spPr>
            <a:xfrm>
              <a:off x="7988476" y="3785637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Payment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9A90E73-B44B-C274-D2B3-7C267737D310}"/>
                </a:ext>
              </a:extLst>
            </p:cNvPr>
            <p:cNvCxnSpPr/>
            <p:nvPr/>
          </p:nvCxnSpPr>
          <p:spPr>
            <a:xfrm>
              <a:off x="3513831" y="3956459"/>
              <a:ext cx="4348265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4BA85D-BE84-215F-0778-60F4A1F757FC}"/>
                </a:ext>
              </a:extLst>
            </p:cNvPr>
            <p:cNvSpPr txBox="1"/>
            <p:nvPr/>
          </p:nvSpPr>
          <p:spPr>
            <a:xfrm>
              <a:off x="4648170" y="3571818"/>
              <a:ext cx="2111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settled 30 days later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E9DE8BE-FAC1-2800-1F15-CDF6BFB6F779}"/>
              </a:ext>
            </a:extLst>
          </p:cNvPr>
          <p:cNvSpPr txBox="1"/>
          <p:nvPr/>
        </p:nvSpPr>
        <p:spPr>
          <a:xfrm>
            <a:off x="11125200" y="4967751"/>
            <a:ext cx="637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Time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BF535-22FD-282E-80DA-AB88C69115BF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3417D-2E81-1DCE-EF81-6EE940909B9A}"/>
              </a:ext>
            </a:extLst>
          </p:cNvPr>
          <p:cNvSpPr txBox="1"/>
          <p:nvPr/>
        </p:nvSpPr>
        <p:spPr>
          <a:xfrm>
            <a:off x="2822285" y="444481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Time value of money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354D12-08C9-39AE-9584-69052CC6DA8C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7FD3C-9FF4-D15F-8EBA-DCF91B36BFA4}"/>
              </a:ext>
            </a:extLst>
          </p:cNvPr>
          <p:cNvGrpSpPr/>
          <p:nvPr/>
        </p:nvGrpSpPr>
        <p:grpSpPr>
          <a:xfrm>
            <a:off x="7862096" y="5099943"/>
            <a:ext cx="2817853" cy="813050"/>
            <a:chOff x="7862096" y="5099943"/>
            <a:chExt cx="2817853" cy="8130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C9C118-7A83-F7C0-1525-7F93125A8DCF}"/>
                </a:ext>
              </a:extLst>
            </p:cNvPr>
            <p:cNvSpPr/>
            <p:nvPr/>
          </p:nvSpPr>
          <p:spPr>
            <a:xfrm>
              <a:off x="7862096" y="5150480"/>
              <a:ext cx="1253836" cy="59342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39F1A2-9B20-8D3A-298F-BF1EAC600D9D}"/>
                </a:ext>
              </a:extLst>
            </p:cNvPr>
            <p:cNvSpPr txBox="1"/>
            <p:nvPr/>
          </p:nvSpPr>
          <p:spPr>
            <a:xfrm>
              <a:off x="7890933" y="5210086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working capital </a:t>
              </a:r>
            </a:p>
            <a:p>
              <a:pPr algn="ctr"/>
              <a:r>
                <a:rPr lang="en-US" sz="12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</a:t>
              </a:r>
              <a:endParaRPr lang="en-US" sz="900" dirty="0">
                <a:solidFill>
                  <a:srgbClr val="7030A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BD122B-B96C-8E6F-7180-255CDEF93C4C}"/>
                </a:ext>
              </a:extLst>
            </p:cNvPr>
            <p:cNvGrpSpPr/>
            <p:nvPr/>
          </p:nvGrpSpPr>
          <p:grpSpPr>
            <a:xfrm>
              <a:off x="9087578" y="5099943"/>
              <a:ext cx="1592371" cy="813050"/>
              <a:chOff x="9087578" y="5695700"/>
              <a:chExt cx="1592371" cy="813050"/>
            </a:xfrm>
          </p:grpSpPr>
          <p:sp>
            <p:nvSpPr>
              <p:cNvPr id="28" name="Multiply 27">
                <a:extLst>
                  <a:ext uri="{FF2B5EF4-FFF2-40B4-BE49-F238E27FC236}">
                    <a16:creationId xmlns:a16="http://schemas.microsoft.com/office/drawing/2014/main" id="{136A7E8C-BA60-34CF-219B-0374BE8D5E61}"/>
                  </a:ext>
                </a:extLst>
              </p:cNvPr>
              <p:cNvSpPr/>
              <p:nvPr/>
            </p:nvSpPr>
            <p:spPr>
              <a:xfrm>
                <a:off x="9087578" y="5695700"/>
                <a:ext cx="1592371" cy="672292"/>
              </a:xfrm>
              <a:prstGeom prst="mathMultiply">
                <a:avLst>
                  <a:gd name="adj1" fmla="val 4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1C9CF0-BC63-785D-2962-C2C0E6295774}"/>
                  </a:ext>
                </a:extLst>
              </p:cNvPr>
              <p:cNvSpPr txBox="1"/>
              <p:nvPr/>
            </p:nvSpPr>
            <p:spPr>
              <a:xfrm>
                <a:off x="9269841" y="6200973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Not needed</a:t>
                </a:r>
                <a:endParaRPr lang="en-US" sz="10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6E4061-4D70-2E47-C77F-9A8FE8BF129E}"/>
              </a:ext>
            </a:extLst>
          </p:cNvPr>
          <p:cNvGrpSpPr/>
          <p:nvPr/>
        </p:nvGrpSpPr>
        <p:grpSpPr>
          <a:xfrm>
            <a:off x="3517007" y="2546792"/>
            <a:ext cx="5595505" cy="2565495"/>
            <a:chOff x="3517007" y="2546792"/>
            <a:chExt cx="5595505" cy="25654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E936349-AD92-40D9-C5EC-E9196F807818}"/>
                </a:ext>
              </a:extLst>
            </p:cNvPr>
            <p:cNvGrpSpPr/>
            <p:nvPr/>
          </p:nvGrpSpPr>
          <p:grpSpPr>
            <a:xfrm>
              <a:off x="3517007" y="2549196"/>
              <a:ext cx="4630366" cy="2563091"/>
              <a:chOff x="3217364" y="2534199"/>
              <a:chExt cx="4630366" cy="256309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9F6CE15-E777-38AE-630F-B521AE48C596}"/>
                  </a:ext>
                </a:extLst>
              </p:cNvPr>
              <p:cNvSpPr/>
              <p:nvPr/>
            </p:nvSpPr>
            <p:spPr>
              <a:xfrm>
                <a:off x="4456834" y="3456880"/>
                <a:ext cx="3390896" cy="902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BAFA146F-CEEC-AE49-DB7A-0E373F62FDA2}"/>
                  </a:ext>
                </a:extLst>
              </p:cNvPr>
              <p:cNvSpPr/>
              <p:nvPr/>
            </p:nvSpPr>
            <p:spPr>
              <a:xfrm rot="10800000">
                <a:off x="4471200" y="3618361"/>
                <a:ext cx="3362166" cy="713418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00493-EC56-0CD0-87C0-284D659F5187}"/>
                  </a:ext>
                </a:extLst>
              </p:cNvPr>
              <p:cNvSpPr txBox="1"/>
              <p:nvPr/>
            </p:nvSpPr>
            <p:spPr>
              <a:xfrm>
                <a:off x="4995703" y="3771503"/>
                <a:ext cx="1423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Settle </a:t>
                </a:r>
                <a:r>
                  <a:rPr lang="en-US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Today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F0158A-40FD-BB2F-572A-DB8F10E45207}"/>
                  </a:ext>
                </a:extLst>
              </p:cNvPr>
              <p:cNvSpPr/>
              <p:nvPr/>
            </p:nvSpPr>
            <p:spPr>
              <a:xfrm>
                <a:off x="3217364" y="2534199"/>
                <a:ext cx="1253836" cy="2563091"/>
              </a:xfrm>
              <a:prstGeom prst="rect">
                <a:avLst/>
              </a:prstGeom>
              <a:solidFill>
                <a:srgbClr val="C00000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87B24D-3B3D-7BA1-E3B6-69998294960F}"/>
                  </a:ext>
                </a:extLst>
              </p:cNvPr>
              <p:cNvSpPr txBox="1"/>
              <p:nvPr/>
            </p:nvSpPr>
            <p:spPr>
              <a:xfrm>
                <a:off x="3301171" y="3618361"/>
                <a:ext cx="11031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Zero-lag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Payment</a:t>
                </a:r>
                <a:endParaRPr lang="en-US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77EE60-9E1F-CD73-1204-3DD88BFB16EF}"/>
                </a:ext>
              </a:extLst>
            </p:cNvPr>
            <p:cNvGrpSpPr/>
            <p:nvPr/>
          </p:nvGrpSpPr>
          <p:grpSpPr>
            <a:xfrm>
              <a:off x="7858676" y="2546792"/>
              <a:ext cx="1253836" cy="2563091"/>
              <a:chOff x="7862096" y="2541273"/>
              <a:chExt cx="1253836" cy="256309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F3CD4C-16CF-CC03-5350-C37B950FF52C}"/>
                  </a:ext>
                </a:extLst>
              </p:cNvPr>
              <p:cNvSpPr/>
              <p:nvPr/>
            </p:nvSpPr>
            <p:spPr>
              <a:xfrm>
                <a:off x="7862096" y="2541273"/>
                <a:ext cx="1253836" cy="2563091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D87411-28D9-E2A8-5776-8CE3F2E3AE28}"/>
                  </a:ext>
                </a:extLst>
              </p:cNvPr>
              <p:cNvSpPr txBox="1"/>
              <p:nvPr/>
            </p:nvSpPr>
            <p:spPr>
              <a:xfrm>
                <a:off x="7988476" y="3792711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C0000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Payment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E24BEC-3196-4D1A-6AD4-70B81B0358C1}"/>
              </a:ext>
            </a:extLst>
          </p:cNvPr>
          <p:cNvGrpSpPr/>
          <p:nvPr/>
        </p:nvGrpSpPr>
        <p:grpSpPr>
          <a:xfrm>
            <a:off x="4471200" y="1898049"/>
            <a:ext cx="6479025" cy="660187"/>
            <a:chOff x="4471200" y="1898049"/>
            <a:chExt cx="6479025" cy="660187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EB97FB2-1628-77AF-0B2D-A22C5BEB6B47}"/>
                </a:ext>
              </a:extLst>
            </p:cNvPr>
            <p:cNvSpPr/>
            <p:nvPr/>
          </p:nvSpPr>
          <p:spPr>
            <a:xfrm rot="5400000">
              <a:off x="9025102" y="2148201"/>
              <a:ext cx="334082" cy="13890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3FC97B1-D372-61F4-D7E8-F568A754AF63}"/>
                </a:ext>
              </a:extLst>
            </p:cNvPr>
            <p:cNvGrpSpPr/>
            <p:nvPr/>
          </p:nvGrpSpPr>
          <p:grpSpPr>
            <a:xfrm>
              <a:off x="4471200" y="1898049"/>
              <a:ext cx="6479025" cy="660187"/>
              <a:chOff x="4471200" y="1898049"/>
              <a:chExt cx="6479025" cy="6601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B03AFC-EE2A-5C24-9D7A-70932E5C6817}"/>
                  </a:ext>
                </a:extLst>
              </p:cNvPr>
              <p:cNvSpPr/>
              <p:nvPr/>
            </p:nvSpPr>
            <p:spPr>
              <a:xfrm>
                <a:off x="7862096" y="1911905"/>
                <a:ext cx="1253836" cy="593421"/>
              </a:xfrm>
              <a:prstGeom prst="rect">
                <a:avLst/>
              </a:prstGeom>
              <a:solidFill>
                <a:srgbClr val="C00000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00B4E5-0529-6C12-C420-511308854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1200" y="2534199"/>
                <a:ext cx="33981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5864EB5-1F83-6C43-DE44-EF0D97E83C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239" y="1898049"/>
                <a:ext cx="3347857" cy="62229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530684-06B7-51BF-A881-57DB85018A03}"/>
                  </a:ext>
                </a:extLst>
              </p:cNvPr>
              <p:cNvSpPr txBox="1"/>
              <p:nvPr/>
            </p:nvSpPr>
            <p:spPr>
              <a:xfrm>
                <a:off x="9268354" y="1911905"/>
                <a:ext cx="1681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Reinvestment 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Return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E9C4AD-76D2-2E4E-9095-B97F153C1FB0}"/>
                  </a:ext>
                </a:extLst>
              </p:cNvPr>
              <p:cNvSpPr txBox="1"/>
              <p:nvPr/>
            </p:nvSpPr>
            <p:spPr>
              <a:xfrm>
                <a:off x="8060850" y="2046451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Return</a:t>
                </a:r>
                <a:endParaRPr lang="en-US" sz="11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324B1-0FFA-9C9A-33AD-AC79F08406FD}"/>
                  </a:ext>
                </a:extLst>
              </p:cNvPr>
              <p:cNvSpPr txBox="1"/>
              <p:nvPr/>
            </p:nvSpPr>
            <p:spPr>
              <a:xfrm>
                <a:off x="5684724" y="2036193"/>
                <a:ext cx="12747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30 day return</a:t>
                </a:r>
                <a:endParaRPr lang="en-US" sz="1000" b="1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91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Constraints and Objectives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>
            <a:cxnSpLocks/>
          </p:cNvCxnSpPr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B0AACB-EEF8-565D-43FA-AC3213703AEE}"/>
              </a:ext>
            </a:extLst>
          </p:cNvPr>
          <p:cNvSpPr txBox="1"/>
          <p:nvPr/>
        </p:nvSpPr>
        <p:spPr>
          <a:xfrm>
            <a:off x="3102186" y="1190556"/>
            <a:ext cx="4007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Sources of capital</a:t>
            </a:r>
            <a:endParaRPr lang="en-US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financing (debt / equity / mix)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cash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F08CEC-0267-9741-B44B-24C7F68F7BBF}"/>
              </a:ext>
            </a:extLst>
          </p:cNvPr>
          <p:cNvSpPr txBox="1"/>
          <p:nvPr/>
        </p:nvSpPr>
        <p:spPr>
          <a:xfrm>
            <a:off x="3102186" y="2834541"/>
            <a:ext cx="55846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Uses of capital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early payment to suppliers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return generating assets (stocks, bonds, etc.)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FE380B-DA5F-4D40-B067-DC7092019467}"/>
              </a:ext>
            </a:extLst>
          </p:cNvPr>
          <p:cNvSpPr txBox="1"/>
          <p:nvPr/>
        </p:nvSpPr>
        <p:spPr>
          <a:xfrm>
            <a:off x="8319204" y="5031659"/>
            <a:ext cx="38727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Constrained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minimum cash (liquidity)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criticality / substitutability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other costs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1DE609-C10F-C61A-0603-3DB17FC20557}"/>
              </a:ext>
            </a:extLst>
          </p:cNvPr>
          <p:cNvGrpSpPr/>
          <p:nvPr/>
        </p:nvGrpSpPr>
        <p:grpSpPr>
          <a:xfrm>
            <a:off x="8395257" y="1287961"/>
            <a:ext cx="2988359" cy="1179717"/>
            <a:chOff x="8395257" y="1287961"/>
            <a:chExt cx="2988359" cy="117971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6DADE41-1C06-F212-1AD3-CFFADA447EB6}"/>
                </a:ext>
              </a:extLst>
            </p:cNvPr>
            <p:cNvSpPr/>
            <p:nvPr/>
          </p:nvSpPr>
          <p:spPr>
            <a:xfrm>
              <a:off x="8395257" y="1287961"/>
              <a:ext cx="133693" cy="11797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E6D54A-A36C-2A66-B060-48FF8EEE2171}"/>
                </a:ext>
              </a:extLst>
            </p:cNvPr>
            <p:cNvSpPr txBox="1"/>
            <p:nvPr/>
          </p:nvSpPr>
          <p:spPr>
            <a:xfrm>
              <a:off x="8580821" y="1677764"/>
              <a:ext cx="28027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Lower</a:t>
              </a:r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 cost is better</a:t>
              </a:r>
              <a:endParaRPr lang="en-US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339E41-9979-4EF8-A63A-FD0F2D41646A}"/>
              </a:ext>
            </a:extLst>
          </p:cNvPr>
          <p:cNvGrpSpPr/>
          <p:nvPr/>
        </p:nvGrpSpPr>
        <p:grpSpPr>
          <a:xfrm>
            <a:off x="8395258" y="2919655"/>
            <a:ext cx="3101004" cy="1546102"/>
            <a:chOff x="8395258" y="2919655"/>
            <a:chExt cx="3101004" cy="15461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112EB2-49CF-111F-43CF-A3F6B54A520A}"/>
                </a:ext>
              </a:extLst>
            </p:cNvPr>
            <p:cNvSpPr/>
            <p:nvPr/>
          </p:nvSpPr>
          <p:spPr>
            <a:xfrm>
              <a:off x="8395258" y="2919655"/>
              <a:ext cx="133692" cy="154610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7D9B38-471A-D87F-C17F-BCABAF19FE34}"/>
                </a:ext>
              </a:extLst>
            </p:cNvPr>
            <p:cNvSpPr txBox="1"/>
            <p:nvPr/>
          </p:nvSpPr>
          <p:spPr>
            <a:xfrm>
              <a:off x="8580821" y="3492651"/>
              <a:ext cx="291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Higher </a:t>
              </a:r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return is better</a:t>
              </a:r>
              <a:endParaRPr lang="en-US" sz="2000" i="1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06E5E4-C4BF-7A01-ED67-59806DFC1B3F}"/>
              </a:ext>
            </a:extLst>
          </p:cNvPr>
          <p:cNvGrpSpPr/>
          <p:nvPr/>
        </p:nvGrpSpPr>
        <p:grpSpPr>
          <a:xfrm>
            <a:off x="2874800" y="4861921"/>
            <a:ext cx="8679524" cy="1484821"/>
            <a:chOff x="2874800" y="4861921"/>
            <a:chExt cx="8679524" cy="148482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23DF4D-6A56-0F41-6039-F511578B3E57}"/>
                </a:ext>
              </a:extLst>
            </p:cNvPr>
            <p:cNvSpPr txBox="1"/>
            <p:nvPr/>
          </p:nvSpPr>
          <p:spPr>
            <a:xfrm>
              <a:off x="3102186" y="5023303"/>
              <a:ext cx="482261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Objective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maximize net returns for 1 company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maximize net returns for all companies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i="1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how to distribute?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F42AF0-CE3F-D45B-11B1-9579A61FAA42}"/>
                </a:ext>
              </a:extLst>
            </p:cNvPr>
            <p:cNvCxnSpPr>
              <a:cxnSpLocks/>
            </p:cNvCxnSpPr>
            <p:nvPr/>
          </p:nvCxnSpPr>
          <p:spPr>
            <a:xfrm>
              <a:off x="2874800" y="4861921"/>
              <a:ext cx="86795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0F52F5-4BD2-1C77-A7C2-28E9FF659948}"/>
              </a:ext>
            </a:extLst>
          </p:cNvPr>
          <p:cNvGrpSpPr/>
          <p:nvPr/>
        </p:nvGrpSpPr>
        <p:grpSpPr>
          <a:xfrm>
            <a:off x="6743775" y="1521727"/>
            <a:ext cx="1289187" cy="369332"/>
            <a:chOff x="10282106" y="1532854"/>
            <a:chExt cx="128918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4415D3-D9D1-4EEC-3E6F-7CF53018A3BA}"/>
                </a:ext>
              </a:extLst>
            </p:cNvPr>
            <p:cNvSpPr txBox="1"/>
            <p:nvPr/>
          </p:nvSpPr>
          <p:spPr>
            <a:xfrm>
              <a:off x="10575508" y="1532854"/>
              <a:ext cx="99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dynamic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DA23C6-B1B8-1797-E71A-ED443DF2B7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82106" y="1744024"/>
              <a:ext cx="26933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C04454-7519-5AB4-FA1A-53CAC15135FD}"/>
              </a:ext>
            </a:extLst>
          </p:cNvPr>
          <p:cNvGrpSpPr/>
          <p:nvPr/>
        </p:nvGrpSpPr>
        <p:grpSpPr>
          <a:xfrm>
            <a:off x="7742712" y="4370119"/>
            <a:ext cx="1973153" cy="491802"/>
            <a:chOff x="10107895" y="1410384"/>
            <a:chExt cx="1973153" cy="4918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A5CC73-AFCE-E22E-74B1-03B5A3B880E6}"/>
                </a:ext>
              </a:extLst>
            </p:cNvPr>
            <p:cNvSpPr txBox="1"/>
            <p:nvPr/>
          </p:nvSpPr>
          <p:spPr>
            <a:xfrm>
              <a:off x="10575508" y="1532854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subject to risk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835332-2B17-EB3A-BCD9-53C1955FD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7895" y="1410384"/>
              <a:ext cx="590283" cy="2333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8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63DC5E-6847-72C4-77D2-D3893C18B50F}"/>
              </a:ext>
            </a:extLst>
          </p:cNvPr>
          <p:cNvSpPr/>
          <p:nvPr/>
        </p:nvSpPr>
        <p:spPr>
          <a:xfrm>
            <a:off x="3490558" y="1399706"/>
            <a:ext cx="371256" cy="70002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Liquidity Management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60CE133-6B26-CE15-C477-1D080A915E29}"/>
              </a:ext>
            </a:extLst>
          </p:cNvPr>
          <p:cNvSpPr/>
          <p:nvPr/>
        </p:nvSpPr>
        <p:spPr>
          <a:xfrm>
            <a:off x="3240435" y="1085114"/>
            <a:ext cx="7655897" cy="132641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FA518D-0ADA-EDBF-6C40-52C6D38DCB0F}"/>
              </a:ext>
            </a:extLst>
          </p:cNvPr>
          <p:cNvCxnSpPr>
            <a:cxnSpLocks/>
          </p:cNvCxnSpPr>
          <p:nvPr/>
        </p:nvCxnSpPr>
        <p:spPr>
          <a:xfrm>
            <a:off x="3276132" y="2099735"/>
            <a:ext cx="76559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B09D10F-4E52-938B-4D95-F4C7128CCBB6}"/>
              </a:ext>
            </a:extLst>
          </p:cNvPr>
          <p:cNvGrpSpPr/>
          <p:nvPr/>
        </p:nvGrpSpPr>
        <p:grpSpPr>
          <a:xfrm>
            <a:off x="3861814" y="1399706"/>
            <a:ext cx="579923" cy="336163"/>
            <a:chOff x="3861814" y="1399706"/>
            <a:chExt cx="579923" cy="33616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ED2BDB-0CFA-AD82-86DA-C284EEF2DC32}"/>
                </a:ext>
              </a:extLst>
            </p:cNvPr>
            <p:cNvCxnSpPr>
              <a:cxnSpLocks/>
            </p:cNvCxnSpPr>
            <p:nvPr/>
          </p:nvCxnSpPr>
          <p:spPr>
            <a:xfrm>
              <a:off x="3861814" y="1411581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FABC3E-6E82-2CBE-F289-FEB8C17ACABE}"/>
                </a:ext>
              </a:extLst>
            </p:cNvPr>
            <p:cNvSpPr/>
            <p:nvPr/>
          </p:nvSpPr>
          <p:spPr>
            <a:xfrm>
              <a:off x="4060006" y="1399706"/>
              <a:ext cx="371256" cy="33616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9CF5DD28-05B5-2170-2770-DED0250BC530}"/>
                </a:ext>
              </a:extLst>
            </p:cNvPr>
            <p:cNvSpPr txBox="1"/>
            <p:nvPr/>
          </p:nvSpPr>
          <p:spPr>
            <a:xfrm>
              <a:off x="4013415" y="1407439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-10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7A3E6-7E8E-6D53-578A-A66B68A0074F}"/>
              </a:ext>
            </a:extLst>
          </p:cNvPr>
          <p:cNvGrpSpPr/>
          <p:nvPr/>
        </p:nvGrpSpPr>
        <p:grpSpPr>
          <a:xfrm>
            <a:off x="5011925" y="1701726"/>
            <a:ext cx="595802" cy="336163"/>
            <a:chOff x="5011925" y="1701726"/>
            <a:chExt cx="595802" cy="33616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E6830F-C5B8-AF85-8C00-2E09B9ABF6A9}"/>
                </a:ext>
              </a:extLst>
            </p:cNvPr>
            <p:cNvSpPr/>
            <p:nvPr/>
          </p:nvSpPr>
          <p:spPr>
            <a:xfrm>
              <a:off x="5221332" y="1701726"/>
              <a:ext cx="371256" cy="33616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F032675-130F-E36F-7B74-DC3D844E68A3}"/>
                </a:ext>
              </a:extLst>
            </p:cNvPr>
            <p:cNvCxnSpPr>
              <a:cxnSpLocks/>
            </p:cNvCxnSpPr>
            <p:nvPr/>
          </p:nvCxnSpPr>
          <p:spPr>
            <a:xfrm>
              <a:off x="5011925" y="1717457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49E438C-D158-CAB4-7E27-1F42613394A5}"/>
                </a:ext>
              </a:extLst>
            </p:cNvPr>
            <p:cNvSpPr txBox="1"/>
            <p:nvPr/>
          </p:nvSpPr>
          <p:spPr>
            <a:xfrm>
              <a:off x="5179405" y="171497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-10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9417BDF-A8C0-228A-DBD1-1743A8EA1E3A}"/>
              </a:ext>
            </a:extLst>
          </p:cNvPr>
          <p:cNvGrpSpPr/>
          <p:nvPr/>
        </p:nvGrpSpPr>
        <p:grpSpPr>
          <a:xfrm>
            <a:off x="6169534" y="1740009"/>
            <a:ext cx="716146" cy="634395"/>
            <a:chOff x="6169534" y="1740009"/>
            <a:chExt cx="716146" cy="634395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41D2557-8C35-1C93-F231-D59445E4F4E9}"/>
                </a:ext>
              </a:extLst>
            </p:cNvPr>
            <p:cNvSpPr txBox="1"/>
            <p:nvPr/>
          </p:nvSpPr>
          <p:spPr>
            <a:xfrm>
              <a:off x="6264997" y="1740009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default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B4002A-EB4F-D4B1-139A-5605EC84AAA3}"/>
                </a:ext>
              </a:extLst>
            </p:cNvPr>
            <p:cNvGrpSpPr/>
            <p:nvPr/>
          </p:nvGrpSpPr>
          <p:grpSpPr>
            <a:xfrm>
              <a:off x="6169534" y="1895188"/>
              <a:ext cx="595408" cy="479216"/>
              <a:chOff x="6169534" y="1895188"/>
              <a:chExt cx="595408" cy="479216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FC30DAF5-59CC-EBDA-0E4C-96229444B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9534" y="2027035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8007043-4C9E-D150-06D9-07577103EA4B}"/>
                  </a:ext>
                </a:extLst>
              </p:cNvPr>
              <p:cNvSpPr/>
              <p:nvPr/>
            </p:nvSpPr>
            <p:spPr>
              <a:xfrm>
                <a:off x="6378941" y="2013993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D722B26F-D619-A263-ECB7-91FE1FE74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6313" y="2101042"/>
                <a:ext cx="363884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EE74F2D1-0748-A9B5-C40C-AF85EDC82E45}"/>
                  </a:ext>
                </a:extLst>
              </p:cNvPr>
              <p:cNvSpPr txBox="1"/>
              <p:nvPr/>
            </p:nvSpPr>
            <p:spPr>
              <a:xfrm>
                <a:off x="6324407" y="2066627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  <p:sp>
            <p:nvSpPr>
              <p:cNvPr id="185" name="Multiply 184">
                <a:extLst>
                  <a:ext uri="{FF2B5EF4-FFF2-40B4-BE49-F238E27FC236}">
                    <a16:creationId xmlns:a16="http://schemas.microsoft.com/office/drawing/2014/main" id="{A93EFD09-7005-A7D3-DF94-48100A6D9B46}"/>
                  </a:ext>
                </a:extLst>
              </p:cNvPr>
              <p:cNvSpPr/>
              <p:nvPr/>
            </p:nvSpPr>
            <p:spPr>
              <a:xfrm>
                <a:off x="6353235" y="1895188"/>
                <a:ext cx="411707" cy="411707"/>
              </a:xfrm>
              <a:prstGeom prst="mathMultiply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9D5FCA-D74A-4968-9BCD-D4C9E8BB4295}"/>
              </a:ext>
            </a:extLst>
          </p:cNvPr>
          <p:cNvGrpSpPr/>
          <p:nvPr/>
        </p:nvGrpSpPr>
        <p:grpSpPr>
          <a:xfrm>
            <a:off x="7330860" y="1156251"/>
            <a:ext cx="613176" cy="1172973"/>
            <a:chOff x="7330860" y="1156251"/>
            <a:chExt cx="613176" cy="117297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AB9276-15AF-A8FE-C878-C032A45EA14F}"/>
                </a:ext>
              </a:extLst>
            </p:cNvPr>
            <p:cNvSpPr/>
            <p:nvPr/>
          </p:nvSpPr>
          <p:spPr>
            <a:xfrm>
              <a:off x="7540267" y="1448824"/>
              <a:ext cx="371256" cy="8804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8E0DB72-7F8C-C875-9EE6-45902E8BA092}"/>
                </a:ext>
              </a:extLst>
            </p:cNvPr>
            <p:cNvCxnSpPr>
              <a:cxnSpLocks/>
            </p:cNvCxnSpPr>
            <p:nvPr/>
          </p:nvCxnSpPr>
          <p:spPr>
            <a:xfrm>
              <a:off x="7330860" y="2320802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F0B52649-0CA8-3E48-C2A7-6B1531F31FA2}"/>
                </a:ext>
              </a:extLst>
            </p:cNvPr>
            <p:cNvSpPr txBox="1"/>
            <p:nvPr/>
          </p:nvSpPr>
          <p:spPr>
            <a:xfrm>
              <a:off x="7435563" y="1156251"/>
              <a:ext cx="5084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+30</a:t>
              </a:r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5B69382C-30B9-11D5-A686-C19F9CA22181}"/>
              </a:ext>
            </a:extLst>
          </p:cNvPr>
          <p:cNvSpPr txBox="1"/>
          <p:nvPr/>
        </p:nvSpPr>
        <p:spPr>
          <a:xfrm>
            <a:off x="3471242" y="10966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6108C8-0ACB-217E-8068-EBEB6DDDBB26}"/>
              </a:ext>
            </a:extLst>
          </p:cNvPr>
          <p:cNvGrpSpPr/>
          <p:nvPr/>
        </p:nvGrpSpPr>
        <p:grpSpPr>
          <a:xfrm>
            <a:off x="4431262" y="1425846"/>
            <a:ext cx="580663" cy="668459"/>
            <a:chOff x="4431262" y="1425846"/>
            <a:chExt cx="580663" cy="6684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BDBD482-7DDE-DC70-AAAC-F883BA1090BD}"/>
                </a:ext>
              </a:extLst>
            </p:cNvPr>
            <p:cNvSpPr/>
            <p:nvPr/>
          </p:nvSpPr>
          <p:spPr>
            <a:xfrm>
              <a:off x="4640669" y="1707332"/>
              <a:ext cx="371256" cy="3869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5E75748-4910-CE0F-C578-FAA7C3FC64AB}"/>
                </a:ext>
              </a:extLst>
            </p:cNvPr>
            <p:cNvCxnSpPr>
              <a:cxnSpLocks/>
            </p:cNvCxnSpPr>
            <p:nvPr/>
          </p:nvCxnSpPr>
          <p:spPr>
            <a:xfrm>
              <a:off x="4431262" y="1718814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D2E0936-2009-91C2-A86E-D6B69148D899}"/>
                </a:ext>
              </a:extLst>
            </p:cNvPr>
            <p:cNvSpPr txBox="1"/>
            <p:nvPr/>
          </p:nvSpPr>
          <p:spPr>
            <a:xfrm>
              <a:off x="4618087" y="1425846"/>
              <a:ext cx="356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BA6F43-DD26-53A4-0B67-AB5C22E190F9}"/>
              </a:ext>
            </a:extLst>
          </p:cNvPr>
          <p:cNvGrpSpPr/>
          <p:nvPr/>
        </p:nvGrpSpPr>
        <p:grpSpPr>
          <a:xfrm>
            <a:off x="5592588" y="1754708"/>
            <a:ext cx="580663" cy="333138"/>
            <a:chOff x="5592588" y="1754708"/>
            <a:chExt cx="580663" cy="33313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52B5B2-1BBD-D238-4BE4-A7B9B3A6BA9B}"/>
                </a:ext>
              </a:extLst>
            </p:cNvPr>
            <p:cNvSpPr/>
            <p:nvPr/>
          </p:nvSpPr>
          <p:spPr>
            <a:xfrm>
              <a:off x="5801995" y="2016630"/>
              <a:ext cx="371256" cy="712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09A60E6-8DC1-72CD-D7EE-4BB0E132550F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88" y="2025312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811E516A-224C-C2F9-0C95-449623D7632F}"/>
                </a:ext>
              </a:extLst>
            </p:cNvPr>
            <p:cNvSpPr txBox="1"/>
            <p:nvPr/>
          </p:nvSpPr>
          <p:spPr>
            <a:xfrm>
              <a:off x="5817354" y="1754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D61E69-FECB-81E2-8CCC-6A39288D198B}"/>
              </a:ext>
            </a:extLst>
          </p:cNvPr>
          <p:cNvGrpSpPr/>
          <p:nvPr/>
        </p:nvGrpSpPr>
        <p:grpSpPr>
          <a:xfrm>
            <a:off x="6750197" y="2061346"/>
            <a:ext cx="580663" cy="307777"/>
            <a:chOff x="6750197" y="2061346"/>
            <a:chExt cx="580663" cy="307777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ABC00FA-2719-B0E4-D48A-3015479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6750197" y="2335287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1529EEF-67F6-A346-3485-B9C9250558E3}"/>
                </a:ext>
              </a:extLst>
            </p:cNvPr>
            <p:cNvSpPr/>
            <p:nvPr/>
          </p:nvSpPr>
          <p:spPr>
            <a:xfrm>
              <a:off x="6959604" y="2098427"/>
              <a:ext cx="371256" cy="24389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3464DC7-3B13-03BE-80F1-27B43FDB5A7F}"/>
                </a:ext>
              </a:extLst>
            </p:cNvPr>
            <p:cNvSpPr txBox="1"/>
            <p:nvPr/>
          </p:nvSpPr>
          <p:spPr>
            <a:xfrm>
              <a:off x="6925949" y="2061346"/>
              <a:ext cx="356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9091C6-8814-9FA4-E347-06E97FF89D7C}"/>
              </a:ext>
            </a:extLst>
          </p:cNvPr>
          <p:cNvGrpSpPr/>
          <p:nvPr/>
        </p:nvGrpSpPr>
        <p:grpSpPr>
          <a:xfrm>
            <a:off x="7911523" y="1161707"/>
            <a:ext cx="580663" cy="932597"/>
            <a:chOff x="7911523" y="1161707"/>
            <a:chExt cx="580663" cy="932597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3A166C1-5341-083C-EE81-F56CC9455B96}"/>
                </a:ext>
              </a:extLst>
            </p:cNvPr>
            <p:cNvCxnSpPr>
              <a:cxnSpLocks/>
            </p:cNvCxnSpPr>
            <p:nvPr/>
          </p:nvCxnSpPr>
          <p:spPr>
            <a:xfrm>
              <a:off x="7911523" y="1461523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B6309A7-AAA8-1C20-12F3-10916BC2A09A}"/>
                </a:ext>
              </a:extLst>
            </p:cNvPr>
            <p:cNvSpPr/>
            <p:nvPr/>
          </p:nvSpPr>
          <p:spPr>
            <a:xfrm>
              <a:off x="8120930" y="1448823"/>
              <a:ext cx="371256" cy="6454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F60C8EC-81A3-94DE-9944-9F98ABBBEDFA}"/>
                </a:ext>
              </a:extLst>
            </p:cNvPr>
            <p:cNvSpPr txBox="1"/>
            <p:nvPr/>
          </p:nvSpPr>
          <p:spPr>
            <a:xfrm>
              <a:off x="8107413" y="116170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22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AF2B9A4-7FD4-AADA-BD88-AE2C024B3AA2}"/>
              </a:ext>
            </a:extLst>
          </p:cNvPr>
          <p:cNvGrpSpPr/>
          <p:nvPr/>
        </p:nvGrpSpPr>
        <p:grpSpPr>
          <a:xfrm>
            <a:off x="3860207" y="3337362"/>
            <a:ext cx="2324072" cy="694147"/>
            <a:chOff x="3860207" y="3337362"/>
            <a:chExt cx="2324072" cy="6941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DC67A9-A0F7-84E1-3A5A-D54E38B967EC}"/>
                </a:ext>
              </a:extLst>
            </p:cNvPr>
            <p:cNvGrpSpPr/>
            <p:nvPr/>
          </p:nvGrpSpPr>
          <p:grpSpPr>
            <a:xfrm>
              <a:off x="5022434" y="3642651"/>
              <a:ext cx="610894" cy="336163"/>
              <a:chOff x="5022434" y="3642651"/>
              <a:chExt cx="610894" cy="336163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E874C8F-0B68-C0AF-AEBB-A10DBAE94F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434" y="3656947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78E28F0-3DA1-3497-F1FD-39DB79858767}"/>
                  </a:ext>
                </a:extLst>
              </p:cNvPr>
              <p:cNvSpPr/>
              <p:nvPr/>
            </p:nvSpPr>
            <p:spPr>
              <a:xfrm>
                <a:off x="5231841" y="3642651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EBBCB75B-23A5-684F-D6E4-AD48F8B1D711}"/>
                  </a:ext>
                </a:extLst>
              </p:cNvPr>
              <p:cNvSpPr txBox="1"/>
              <p:nvPr/>
            </p:nvSpPr>
            <p:spPr>
              <a:xfrm>
                <a:off x="5205006" y="3663673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F6B615-83B8-1030-44AE-1DE099B8B141}"/>
                </a:ext>
              </a:extLst>
            </p:cNvPr>
            <p:cNvGrpSpPr/>
            <p:nvPr/>
          </p:nvGrpSpPr>
          <p:grpSpPr>
            <a:xfrm>
              <a:off x="3860207" y="3337362"/>
              <a:ext cx="607131" cy="336163"/>
              <a:chOff x="3860207" y="3337362"/>
              <a:chExt cx="607131" cy="33616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1BD5EDE-714C-277C-41ED-2C17548320B3}"/>
                  </a:ext>
                </a:extLst>
              </p:cNvPr>
              <p:cNvSpPr/>
              <p:nvPr/>
            </p:nvSpPr>
            <p:spPr>
              <a:xfrm>
                <a:off x="4068585" y="3337362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163FB19-65E0-990C-48F5-A40F3D688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207" y="3346732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6131B021-90FE-727F-5D77-71A7D2C606A0}"/>
                  </a:ext>
                </a:extLst>
              </p:cNvPr>
              <p:cNvSpPr txBox="1"/>
              <p:nvPr/>
            </p:nvSpPr>
            <p:spPr>
              <a:xfrm>
                <a:off x="4039016" y="3356138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79E2B5-3CF7-7545-9288-646D228DFE78}"/>
                </a:ext>
              </a:extLst>
            </p:cNvPr>
            <p:cNvGrpSpPr/>
            <p:nvPr/>
          </p:nvGrpSpPr>
          <p:grpSpPr>
            <a:xfrm>
              <a:off x="4440806" y="3374545"/>
              <a:ext cx="581628" cy="656964"/>
              <a:chOff x="4440806" y="3374545"/>
              <a:chExt cx="581628" cy="65696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7DA579-4C02-9CFB-500C-31321AAE2F55}"/>
                  </a:ext>
                </a:extLst>
              </p:cNvPr>
              <p:cNvSpPr/>
              <p:nvPr/>
            </p:nvSpPr>
            <p:spPr>
              <a:xfrm>
                <a:off x="4651178" y="3644536"/>
                <a:ext cx="371256" cy="38697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C6EB4933-6836-AB7C-6814-EAD5012A6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806" y="3657682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05847206-AEFD-1D6C-FEF1-470E736906C2}"/>
                  </a:ext>
                </a:extLst>
              </p:cNvPr>
              <p:cNvSpPr txBox="1"/>
              <p:nvPr/>
            </p:nvSpPr>
            <p:spPr>
              <a:xfrm>
                <a:off x="4643688" y="3374545"/>
                <a:ext cx="3561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12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2A17CA4-63A5-FEB1-CF3D-C61B44F7D995}"/>
                </a:ext>
              </a:extLst>
            </p:cNvPr>
            <p:cNvGrpSpPr/>
            <p:nvPr/>
          </p:nvGrpSpPr>
          <p:grpSpPr>
            <a:xfrm>
              <a:off x="5602289" y="3692332"/>
              <a:ext cx="581990" cy="334719"/>
              <a:chOff x="5602289" y="3692332"/>
              <a:chExt cx="581990" cy="334719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95356D1-C09D-C6A1-9C35-AC276F67B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289" y="3965829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863BA42-CD4D-E31F-1AB7-B01903950651}"/>
                  </a:ext>
                </a:extLst>
              </p:cNvPr>
              <p:cNvSpPr/>
              <p:nvPr/>
            </p:nvSpPr>
            <p:spPr>
              <a:xfrm>
                <a:off x="5813023" y="3955835"/>
                <a:ext cx="371256" cy="712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FF2AFABC-86EE-2C6B-325E-019298F61E98}"/>
                  </a:ext>
                </a:extLst>
              </p:cNvPr>
              <p:cNvSpPr txBox="1"/>
              <p:nvPr/>
            </p:nvSpPr>
            <p:spPr>
              <a:xfrm>
                <a:off x="5817354" y="369233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5412FB-1ABE-AA16-6D07-8963CA861678}"/>
              </a:ext>
            </a:extLst>
          </p:cNvPr>
          <p:cNvGrpSpPr/>
          <p:nvPr/>
        </p:nvGrpSpPr>
        <p:grpSpPr>
          <a:xfrm>
            <a:off x="6067957" y="2649645"/>
            <a:ext cx="1000595" cy="1329170"/>
            <a:chOff x="6067957" y="2649645"/>
            <a:chExt cx="1000595" cy="132917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27FEA8-A4CC-32AF-72CC-0C1E26D0FB91}"/>
                </a:ext>
              </a:extLst>
            </p:cNvPr>
            <p:cNvSpPr/>
            <p:nvPr/>
          </p:nvSpPr>
          <p:spPr>
            <a:xfrm>
              <a:off x="6393686" y="3006667"/>
              <a:ext cx="371256" cy="972148"/>
            </a:xfrm>
            <a:prstGeom prst="rect">
              <a:avLst/>
            </a:prstGeom>
            <a:solidFill>
              <a:srgbClr val="C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AA6F128-E223-5F94-593E-43918E7C6408}"/>
                </a:ext>
              </a:extLst>
            </p:cNvPr>
            <p:cNvCxnSpPr>
              <a:cxnSpLocks/>
            </p:cNvCxnSpPr>
            <p:nvPr/>
          </p:nvCxnSpPr>
          <p:spPr>
            <a:xfrm>
              <a:off x="6184279" y="3965829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0D4230E-9A7C-5C0F-F5BF-D324F805F77A}"/>
                </a:ext>
              </a:extLst>
            </p:cNvPr>
            <p:cNvSpPr txBox="1"/>
            <p:nvPr/>
          </p:nvSpPr>
          <p:spPr>
            <a:xfrm>
              <a:off x="6067957" y="2649645"/>
              <a:ext cx="100059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Supply Chain </a:t>
              </a:r>
            </a:p>
            <a:p>
              <a:pPr algn="ctr"/>
              <a:r>
                <a:rPr lang="en-US" sz="105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Financing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7DF75FF2-2A62-282E-FBD1-E537D6133E67}"/>
                </a:ext>
              </a:extLst>
            </p:cNvPr>
            <p:cNvSpPr txBox="1"/>
            <p:nvPr/>
          </p:nvSpPr>
          <p:spPr>
            <a:xfrm>
              <a:off x="6304521" y="2987533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+29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F113CD-9D45-8802-A2ED-A08EBD58432D}"/>
              </a:ext>
            </a:extLst>
          </p:cNvPr>
          <p:cNvGrpSpPr/>
          <p:nvPr/>
        </p:nvGrpSpPr>
        <p:grpSpPr>
          <a:xfrm>
            <a:off x="6763980" y="2685788"/>
            <a:ext cx="598513" cy="1341260"/>
            <a:chOff x="6763980" y="2685788"/>
            <a:chExt cx="598513" cy="134126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F843FA1-2841-DE61-F38F-1D9C7687B4DE}"/>
                </a:ext>
              </a:extLst>
            </p:cNvPr>
            <p:cNvSpPr/>
            <p:nvPr/>
          </p:nvSpPr>
          <p:spPr>
            <a:xfrm>
              <a:off x="6973387" y="3001333"/>
              <a:ext cx="371256" cy="10257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2806E0D-C1CC-7C14-C310-7489188546E7}"/>
                </a:ext>
              </a:extLst>
            </p:cNvPr>
            <p:cNvCxnSpPr>
              <a:cxnSpLocks/>
            </p:cNvCxnSpPr>
            <p:nvPr/>
          </p:nvCxnSpPr>
          <p:spPr>
            <a:xfrm>
              <a:off x="6763980" y="3015827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D7619131-87B0-0C7B-8E80-E2B6AD0C9AB2}"/>
                </a:ext>
              </a:extLst>
            </p:cNvPr>
            <p:cNvSpPr txBox="1"/>
            <p:nvPr/>
          </p:nvSpPr>
          <p:spPr>
            <a:xfrm>
              <a:off x="7006305" y="2685788"/>
              <a:ext cx="356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31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9E0812-6E46-6930-EC85-F09CBAA641E1}"/>
              </a:ext>
            </a:extLst>
          </p:cNvPr>
          <p:cNvGrpSpPr/>
          <p:nvPr/>
        </p:nvGrpSpPr>
        <p:grpSpPr>
          <a:xfrm>
            <a:off x="7344643" y="3002777"/>
            <a:ext cx="581798" cy="336163"/>
            <a:chOff x="7344643" y="3002777"/>
            <a:chExt cx="581798" cy="33616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6296A24-8327-4332-FF9D-5F3D1B1F3A26}"/>
                </a:ext>
              </a:extLst>
            </p:cNvPr>
            <p:cNvCxnSpPr>
              <a:cxnSpLocks/>
            </p:cNvCxnSpPr>
            <p:nvPr/>
          </p:nvCxnSpPr>
          <p:spPr>
            <a:xfrm>
              <a:off x="7344643" y="3015827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A6C0475-015E-1D30-541F-625DB849B844}"/>
                </a:ext>
              </a:extLst>
            </p:cNvPr>
            <p:cNvSpPr/>
            <p:nvPr/>
          </p:nvSpPr>
          <p:spPr>
            <a:xfrm>
              <a:off x="7541712" y="3002777"/>
              <a:ext cx="371256" cy="336163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FC98896F-7719-BA3C-2D67-1AB59A6D6B58}"/>
                </a:ext>
              </a:extLst>
            </p:cNvPr>
            <p:cNvSpPr txBox="1"/>
            <p:nvPr/>
          </p:nvSpPr>
          <p:spPr>
            <a:xfrm>
              <a:off x="7498119" y="3015514"/>
              <a:ext cx="4283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-10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CCA650-EB7A-569E-F44F-7988A596915D}"/>
              </a:ext>
            </a:extLst>
          </p:cNvPr>
          <p:cNvGrpSpPr/>
          <p:nvPr/>
        </p:nvGrpSpPr>
        <p:grpSpPr>
          <a:xfrm>
            <a:off x="7910561" y="3024547"/>
            <a:ext cx="581625" cy="1002501"/>
            <a:chOff x="7910561" y="3024547"/>
            <a:chExt cx="581625" cy="100250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00BCB13-D99A-488D-189C-9E245C366888}"/>
                </a:ext>
              </a:extLst>
            </p:cNvPr>
            <p:cNvCxnSpPr>
              <a:cxnSpLocks/>
            </p:cNvCxnSpPr>
            <p:nvPr/>
          </p:nvCxnSpPr>
          <p:spPr>
            <a:xfrm>
              <a:off x="7910561" y="3325628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4D53797-7539-4F6E-779D-A6E5CF80F20D}"/>
                </a:ext>
              </a:extLst>
            </p:cNvPr>
            <p:cNvSpPr/>
            <p:nvPr/>
          </p:nvSpPr>
          <p:spPr>
            <a:xfrm>
              <a:off x="8120930" y="3312316"/>
              <a:ext cx="371256" cy="7147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80E8C938-CC2E-8C0A-52DF-A6973F48FCCA}"/>
                </a:ext>
              </a:extLst>
            </p:cNvPr>
            <p:cNvSpPr txBox="1"/>
            <p:nvPr/>
          </p:nvSpPr>
          <p:spPr>
            <a:xfrm>
              <a:off x="8106031" y="3024547"/>
              <a:ext cx="3561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5A68C6-E3D2-6ED6-6E84-911B4C282ED4}"/>
              </a:ext>
            </a:extLst>
          </p:cNvPr>
          <p:cNvGrpSpPr/>
          <p:nvPr/>
        </p:nvGrpSpPr>
        <p:grpSpPr>
          <a:xfrm>
            <a:off x="8490851" y="3065143"/>
            <a:ext cx="722177" cy="1226485"/>
            <a:chOff x="8490851" y="3065143"/>
            <a:chExt cx="722177" cy="1226485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D63C70F-B831-8BF5-42AD-DFB064100691}"/>
                </a:ext>
              </a:extLst>
            </p:cNvPr>
            <p:cNvCxnSpPr>
              <a:cxnSpLocks/>
            </p:cNvCxnSpPr>
            <p:nvPr/>
          </p:nvCxnSpPr>
          <p:spPr>
            <a:xfrm>
              <a:off x="8490851" y="3323291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E585165-A34D-84F2-E50A-5129D23D5D1E}"/>
                </a:ext>
              </a:extLst>
            </p:cNvPr>
            <p:cNvSpPr txBox="1"/>
            <p:nvPr/>
          </p:nvSpPr>
          <p:spPr>
            <a:xfrm>
              <a:off x="8592345" y="3065143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default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C886278-D38A-E6C8-E172-B7F95F8AE08C}"/>
                </a:ext>
              </a:extLst>
            </p:cNvPr>
            <p:cNvSpPr/>
            <p:nvPr/>
          </p:nvSpPr>
          <p:spPr>
            <a:xfrm>
              <a:off x="8704910" y="3312316"/>
              <a:ext cx="371256" cy="880400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Multiply 197">
              <a:extLst>
                <a:ext uri="{FF2B5EF4-FFF2-40B4-BE49-F238E27FC236}">
                  <a16:creationId xmlns:a16="http://schemas.microsoft.com/office/drawing/2014/main" id="{454AD28B-47D1-4D98-0D90-8C996A1664C9}"/>
                </a:ext>
              </a:extLst>
            </p:cNvPr>
            <p:cNvSpPr/>
            <p:nvPr/>
          </p:nvSpPr>
          <p:spPr>
            <a:xfrm>
              <a:off x="8684682" y="3827892"/>
              <a:ext cx="411707" cy="411707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BC9A25A-9431-3758-40E3-C61197D2E402}"/>
                </a:ext>
              </a:extLst>
            </p:cNvPr>
            <p:cNvCxnSpPr>
              <a:cxnSpLocks/>
            </p:cNvCxnSpPr>
            <p:nvPr/>
          </p:nvCxnSpPr>
          <p:spPr>
            <a:xfrm>
              <a:off x="8700258" y="4033746"/>
              <a:ext cx="36388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0D36E65B-D43D-7B32-407F-5FD6E82CA180}"/>
                </a:ext>
              </a:extLst>
            </p:cNvPr>
            <p:cNvSpPr txBox="1"/>
            <p:nvPr/>
          </p:nvSpPr>
          <p:spPr>
            <a:xfrm>
              <a:off x="8625187" y="3432131"/>
              <a:ext cx="51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-30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527B173-E7A0-2D97-8E6B-2CFB3D53FDA2}"/>
                </a:ext>
              </a:extLst>
            </p:cNvPr>
            <p:cNvSpPr/>
            <p:nvPr/>
          </p:nvSpPr>
          <p:spPr>
            <a:xfrm>
              <a:off x="8704910" y="4197994"/>
              <a:ext cx="371256" cy="93634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F33087-F8FD-4569-55B7-3DDA775BFA94}"/>
              </a:ext>
            </a:extLst>
          </p:cNvPr>
          <p:cNvGrpSpPr/>
          <p:nvPr/>
        </p:nvGrpSpPr>
        <p:grpSpPr>
          <a:xfrm>
            <a:off x="9076978" y="4014431"/>
            <a:ext cx="649899" cy="307777"/>
            <a:chOff x="9076978" y="4014431"/>
            <a:chExt cx="649899" cy="307777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B9BC3952-C7A4-48CD-FC94-1A394FE5D119}"/>
                </a:ext>
              </a:extLst>
            </p:cNvPr>
            <p:cNvSpPr/>
            <p:nvPr/>
          </p:nvSpPr>
          <p:spPr>
            <a:xfrm>
              <a:off x="9291845" y="4039188"/>
              <a:ext cx="371256" cy="2539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D4E0840-899F-24DA-5656-BD64B3B79E29}"/>
                </a:ext>
              </a:extLst>
            </p:cNvPr>
            <p:cNvCxnSpPr>
              <a:cxnSpLocks/>
            </p:cNvCxnSpPr>
            <p:nvPr/>
          </p:nvCxnSpPr>
          <p:spPr>
            <a:xfrm>
              <a:off x="9076978" y="4280611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A243AEFB-211A-2B54-57E8-2415B6EEE031}"/>
                </a:ext>
              </a:extLst>
            </p:cNvPr>
            <p:cNvSpPr txBox="1"/>
            <p:nvPr/>
          </p:nvSpPr>
          <p:spPr>
            <a:xfrm>
              <a:off x="9208954" y="4014431"/>
              <a:ext cx="51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-9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91F6CA-0D9C-A201-1C93-8FCE9ABF451A}"/>
              </a:ext>
            </a:extLst>
          </p:cNvPr>
          <p:cNvGrpSpPr/>
          <p:nvPr/>
        </p:nvGrpSpPr>
        <p:grpSpPr>
          <a:xfrm>
            <a:off x="3860207" y="4992222"/>
            <a:ext cx="4631979" cy="1381864"/>
            <a:chOff x="3860207" y="4992222"/>
            <a:chExt cx="4631979" cy="138186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E06DCF6-84EE-9744-2282-55CC2F30C08D}"/>
                </a:ext>
              </a:extLst>
            </p:cNvPr>
            <p:cNvGrpSpPr/>
            <p:nvPr/>
          </p:nvGrpSpPr>
          <p:grpSpPr>
            <a:xfrm>
              <a:off x="3860207" y="5679939"/>
              <a:ext cx="604181" cy="336163"/>
              <a:chOff x="3860207" y="5679939"/>
              <a:chExt cx="604181" cy="336163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8F085BB-1DB6-5E70-6555-1BFEA9DE3B49}"/>
                  </a:ext>
                </a:extLst>
              </p:cNvPr>
              <p:cNvSpPr/>
              <p:nvPr/>
            </p:nvSpPr>
            <p:spPr>
              <a:xfrm>
                <a:off x="4068585" y="5679939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BEDE4C5E-6F0A-D0F9-33FF-81F0373A8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207" y="5689309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4E891BAE-B0EB-4412-A65A-61EC30526345}"/>
                  </a:ext>
                </a:extLst>
              </p:cNvPr>
              <p:cNvSpPr txBox="1"/>
              <p:nvPr/>
            </p:nvSpPr>
            <p:spPr>
              <a:xfrm>
                <a:off x="4036066" y="5702046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72F995E-24C6-DA0A-E0FE-8DA3769221A4}"/>
                </a:ext>
              </a:extLst>
            </p:cNvPr>
            <p:cNvGrpSpPr/>
            <p:nvPr/>
          </p:nvGrpSpPr>
          <p:grpSpPr>
            <a:xfrm>
              <a:off x="5022434" y="5985228"/>
              <a:ext cx="607944" cy="336163"/>
              <a:chOff x="5022434" y="5985228"/>
              <a:chExt cx="607944" cy="336163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417A6A9-1127-DFB0-AC69-5CA6A3BAD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2434" y="5999524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FFD931A1-F904-E7AA-40C8-802B28498111}"/>
                  </a:ext>
                </a:extLst>
              </p:cNvPr>
              <p:cNvSpPr/>
              <p:nvPr/>
            </p:nvSpPr>
            <p:spPr>
              <a:xfrm>
                <a:off x="5231841" y="5985228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1CC98CB2-2E5C-B67E-EF41-4AAA1AAD0E0C}"/>
                  </a:ext>
                </a:extLst>
              </p:cNvPr>
              <p:cNvSpPr txBox="1"/>
              <p:nvPr/>
            </p:nvSpPr>
            <p:spPr>
              <a:xfrm>
                <a:off x="5202056" y="6009581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9FD424-340E-86FF-052C-A00750016E3D}"/>
                </a:ext>
              </a:extLst>
            </p:cNvPr>
            <p:cNvGrpSpPr/>
            <p:nvPr/>
          </p:nvGrpSpPr>
          <p:grpSpPr>
            <a:xfrm>
              <a:off x="4440806" y="5720453"/>
              <a:ext cx="581628" cy="653633"/>
              <a:chOff x="4440806" y="5720453"/>
              <a:chExt cx="581628" cy="653633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47142D3-5F46-CB11-45FC-B2024D93B48C}"/>
                  </a:ext>
                </a:extLst>
              </p:cNvPr>
              <p:cNvSpPr/>
              <p:nvPr/>
            </p:nvSpPr>
            <p:spPr>
              <a:xfrm>
                <a:off x="4651178" y="5987113"/>
                <a:ext cx="371256" cy="38697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BA2F453-DBAB-BB40-CABA-34FA9FFCC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806" y="6000259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19B45E6E-DC0A-EF5E-A2D2-08916EFEADE7}"/>
                  </a:ext>
                </a:extLst>
              </p:cNvPr>
              <p:cNvSpPr txBox="1"/>
              <p:nvPr/>
            </p:nvSpPr>
            <p:spPr>
              <a:xfrm>
                <a:off x="4640738" y="5720453"/>
                <a:ext cx="3561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12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CBCF6A-6618-D7D8-3184-50EC52DBBA50}"/>
                </a:ext>
              </a:extLst>
            </p:cNvPr>
            <p:cNvGrpSpPr/>
            <p:nvPr/>
          </p:nvGrpSpPr>
          <p:grpSpPr>
            <a:xfrm>
              <a:off x="5602289" y="6024579"/>
              <a:ext cx="581990" cy="345049"/>
              <a:chOff x="5602289" y="6024579"/>
              <a:chExt cx="581990" cy="345049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C2774D0-3851-0F00-DBE1-862979F45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289" y="6308406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EC61B505-7B36-D2FD-76D2-5A7C1383D5CB}"/>
                  </a:ext>
                </a:extLst>
              </p:cNvPr>
              <p:cNvSpPr/>
              <p:nvPr/>
            </p:nvSpPr>
            <p:spPr>
              <a:xfrm>
                <a:off x="5813023" y="6298412"/>
                <a:ext cx="371256" cy="7121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645309A1-2BE7-795C-F3C0-4EA851C4DEF5}"/>
                  </a:ext>
                </a:extLst>
              </p:cNvPr>
              <p:cNvSpPr txBox="1"/>
              <p:nvPr/>
            </p:nvSpPr>
            <p:spPr>
              <a:xfrm>
                <a:off x="5817354" y="6024579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01A9692-EF90-F416-66EB-B9FF22357716}"/>
                </a:ext>
              </a:extLst>
            </p:cNvPr>
            <p:cNvGrpSpPr/>
            <p:nvPr/>
          </p:nvGrpSpPr>
          <p:grpSpPr>
            <a:xfrm>
              <a:off x="6067957" y="4992222"/>
              <a:ext cx="1000595" cy="1329170"/>
              <a:chOff x="6067957" y="4992222"/>
              <a:chExt cx="1000595" cy="132917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BE264D4-90DE-0A3F-4FD5-FBC35BFA7052}"/>
                  </a:ext>
                </a:extLst>
              </p:cNvPr>
              <p:cNvSpPr/>
              <p:nvPr/>
            </p:nvSpPr>
            <p:spPr>
              <a:xfrm>
                <a:off x="6393686" y="5349244"/>
                <a:ext cx="371256" cy="972148"/>
              </a:xfrm>
              <a:prstGeom prst="rect">
                <a:avLst/>
              </a:prstGeom>
              <a:solidFill>
                <a:srgbClr val="C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2D0FC-66BC-F721-8032-7174342E6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4279" y="6308406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8788BAC-1A58-1DE3-974B-71615DBEB9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3980" y="5358404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5D4D3A80-DC25-A553-2108-7FDC016D982E}"/>
                  </a:ext>
                </a:extLst>
              </p:cNvPr>
              <p:cNvSpPr txBox="1"/>
              <p:nvPr/>
            </p:nvSpPr>
            <p:spPr>
              <a:xfrm>
                <a:off x="6067957" y="4992222"/>
                <a:ext cx="1000595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Supply Chain </a:t>
                </a:r>
              </a:p>
              <a:p>
                <a:pPr algn="ctr"/>
                <a:r>
                  <a:rPr lang="en-US" sz="1050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Financing</a:t>
                </a: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F9DC2D5B-880E-0A3D-0597-172CA0B80AE0}"/>
                  </a:ext>
                </a:extLst>
              </p:cNvPr>
              <p:cNvSpPr txBox="1"/>
              <p:nvPr/>
            </p:nvSpPr>
            <p:spPr>
              <a:xfrm>
                <a:off x="6318184" y="5324637"/>
                <a:ext cx="5100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+29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1EBBDA2-3F4A-34B1-4366-000E11D1B273}"/>
                </a:ext>
              </a:extLst>
            </p:cNvPr>
            <p:cNvGrpSpPr/>
            <p:nvPr/>
          </p:nvGrpSpPr>
          <p:grpSpPr>
            <a:xfrm>
              <a:off x="6957075" y="5059035"/>
              <a:ext cx="387568" cy="1310590"/>
              <a:chOff x="6957075" y="5059035"/>
              <a:chExt cx="387568" cy="1310590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EED04C39-B2DC-BC9C-F38E-8D729A7637D4}"/>
                  </a:ext>
                </a:extLst>
              </p:cNvPr>
              <p:cNvSpPr/>
              <p:nvPr/>
            </p:nvSpPr>
            <p:spPr>
              <a:xfrm>
                <a:off x="6973387" y="5343910"/>
                <a:ext cx="371256" cy="10257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43130425-D2CD-72DC-1DED-63715D31CC39}"/>
                  </a:ext>
                </a:extLst>
              </p:cNvPr>
              <p:cNvSpPr txBox="1"/>
              <p:nvPr/>
            </p:nvSpPr>
            <p:spPr>
              <a:xfrm>
                <a:off x="6957075" y="5059035"/>
                <a:ext cx="356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31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E6FA002-6D7F-DB40-42FB-93AE4B143672}"/>
                </a:ext>
              </a:extLst>
            </p:cNvPr>
            <p:cNvGrpSpPr/>
            <p:nvPr/>
          </p:nvGrpSpPr>
          <p:grpSpPr>
            <a:xfrm>
              <a:off x="7344643" y="5345354"/>
              <a:ext cx="581798" cy="336163"/>
              <a:chOff x="7344643" y="5345354"/>
              <a:chExt cx="581798" cy="336163"/>
            </a:xfrm>
          </p:grpSpPr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56BA2F0-E4F9-D756-1864-A7B8D4893A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4643" y="5358404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460327FE-0305-286D-A6E3-645D4BE1A19B}"/>
                  </a:ext>
                </a:extLst>
              </p:cNvPr>
              <p:cNvSpPr/>
              <p:nvPr/>
            </p:nvSpPr>
            <p:spPr>
              <a:xfrm>
                <a:off x="7541712" y="5345354"/>
                <a:ext cx="371256" cy="336163"/>
              </a:xfrm>
              <a:prstGeom prst="rect">
                <a:avLst/>
              </a:prstGeom>
              <a:solidFill>
                <a:schemeClr val="accent2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A2C4DD3-7CF4-7BEE-A2BE-36535E77C13F}"/>
                  </a:ext>
                </a:extLst>
              </p:cNvPr>
              <p:cNvSpPr txBox="1"/>
              <p:nvPr/>
            </p:nvSpPr>
            <p:spPr>
              <a:xfrm>
                <a:off x="7498119" y="5365100"/>
                <a:ext cx="4283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-10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5370432-8CC8-29B4-3FE2-2AA1F75BB040}"/>
                </a:ext>
              </a:extLst>
            </p:cNvPr>
            <p:cNvGrpSpPr/>
            <p:nvPr/>
          </p:nvGrpSpPr>
          <p:grpSpPr>
            <a:xfrm>
              <a:off x="7910561" y="5374518"/>
              <a:ext cx="581625" cy="995107"/>
              <a:chOff x="7910561" y="5374518"/>
              <a:chExt cx="581625" cy="995107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6FD0DCD-1C06-60E4-C96E-35F1804A44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0561" y="5668205"/>
                <a:ext cx="2094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DB661999-93EE-0F12-3EE1-29B74AD5CEF0}"/>
                  </a:ext>
                </a:extLst>
              </p:cNvPr>
              <p:cNvSpPr/>
              <p:nvPr/>
            </p:nvSpPr>
            <p:spPr>
              <a:xfrm>
                <a:off x="8120930" y="5654893"/>
                <a:ext cx="371256" cy="71473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71C5EFC4-C786-6245-127E-7B4F7FD5DC14}"/>
                  </a:ext>
                </a:extLst>
              </p:cNvPr>
              <p:cNvSpPr txBox="1"/>
              <p:nvPr/>
            </p:nvSpPr>
            <p:spPr>
              <a:xfrm>
                <a:off x="8105854" y="5374518"/>
                <a:ext cx="356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21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92AF259-6F79-E543-D609-271FD270E8A9}"/>
              </a:ext>
            </a:extLst>
          </p:cNvPr>
          <p:cNvGrpSpPr/>
          <p:nvPr/>
        </p:nvGrpSpPr>
        <p:grpSpPr>
          <a:xfrm>
            <a:off x="8402390" y="4678445"/>
            <a:ext cx="1000595" cy="1397158"/>
            <a:chOff x="8402390" y="4678445"/>
            <a:chExt cx="1000595" cy="1397158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54A727A5-FBE4-3FCC-9C6F-D8AE04FFE965}"/>
                </a:ext>
              </a:extLst>
            </p:cNvPr>
            <p:cNvCxnSpPr>
              <a:cxnSpLocks/>
            </p:cNvCxnSpPr>
            <p:nvPr/>
          </p:nvCxnSpPr>
          <p:spPr>
            <a:xfrm>
              <a:off x="8490851" y="5665868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5AD86C9-E8AE-0EFB-5464-284035AD3CD0}"/>
                </a:ext>
              </a:extLst>
            </p:cNvPr>
            <p:cNvSpPr/>
            <p:nvPr/>
          </p:nvSpPr>
          <p:spPr>
            <a:xfrm>
              <a:off x="8700148" y="4707380"/>
              <a:ext cx="371256" cy="972148"/>
            </a:xfrm>
            <a:prstGeom prst="rect">
              <a:avLst/>
            </a:prstGeom>
            <a:solidFill>
              <a:srgbClr val="C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2A939EB-6942-1ADC-F468-EFC104922DB0}"/>
                </a:ext>
              </a:extLst>
            </p:cNvPr>
            <p:cNvSpPr txBox="1"/>
            <p:nvPr/>
          </p:nvSpPr>
          <p:spPr>
            <a:xfrm>
              <a:off x="8402390" y="5660105"/>
              <a:ext cx="100059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Supply Chain </a:t>
              </a:r>
            </a:p>
            <a:p>
              <a:pPr algn="ctr"/>
              <a:r>
                <a:rPr lang="en-US" sz="1050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Financing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A292D76-4B81-45CA-80E5-6BDF6F3B7FED}"/>
                </a:ext>
              </a:extLst>
            </p:cNvPr>
            <p:cNvSpPr txBox="1"/>
            <p:nvPr/>
          </p:nvSpPr>
          <p:spPr>
            <a:xfrm>
              <a:off x="8599119" y="4678445"/>
              <a:ext cx="5100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+29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B110D2-2AD2-D820-7712-81CDD6F02A6A}"/>
              </a:ext>
            </a:extLst>
          </p:cNvPr>
          <p:cNvGrpSpPr/>
          <p:nvPr/>
        </p:nvGrpSpPr>
        <p:grpSpPr>
          <a:xfrm>
            <a:off x="9068937" y="4678477"/>
            <a:ext cx="580663" cy="1691143"/>
            <a:chOff x="9068937" y="4678477"/>
            <a:chExt cx="580663" cy="1691143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75C11B-C98C-6CAD-2B83-5DC06801D6CE}"/>
                </a:ext>
              </a:extLst>
            </p:cNvPr>
            <p:cNvCxnSpPr>
              <a:cxnSpLocks/>
            </p:cNvCxnSpPr>
            <p:nvPr/>
          </p:nvCxnSpPr>
          <p:spPr>
            <a:xfrm>
              <a:off x="9068937" y="4717712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564223AF-96E9-E3E5-718A-C8508EE18F95}"/>
                </a:ext>
              </a:extLst>
            </p:cNvPr>
            <p:cNvSpPr/>
            <p:nvPr/>
          </p:nvSpPr>
          <p:spPr>
            <a:xfrm>
              <a:off x="9278344" y="4707379"/>
              <a:ext cx="371256" cy="16622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5C1BA17-5C04-72FC-97D2-EBBA0C3BC4DB}"/>
                </a:ext>
              </a:extLst>
            </p:cNvPr>
            <p:cNvSpPr txBox="1"/>
            <p:nvPr/>
          </p:nvSpPr>
          <p:spPr>
            <a:xfrm>
              <a:off x="9255295" y="4678477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40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076F967-C60E-2AAB-AA3B-4F52822F560A}"/>
              </a:ext>
            </a:extLst>
          </p:cNvPr>
          <p:cNvGrpSpPr/>
          <p:nvPr/>
        </p:nvGrpSpPr>
        <p:grpSpPr>
          <a:xfrm>
            <a:off x="9649600" y="4707437"/>
            <a:ext cx="623365" cy="1127936"/>
            <a:chOff x="9649600" y="4707437"/>
            <a:chExt cx="623365" cy="1127936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5EBE2AE-2C58-78F3-E0F5-7B3616896E55}"/>
                </a:ext>
              </a:extLst>
            </p:cNvPr>
            <p:cNvSpPr/>
            <p:nvPr/>
          </p:nvSpPr>
          <p:spPr>
            <a:xfrm>
              <a:off x="9864380" y="4707437"/>
              <a:ext cx="371256" cy="975944"/>
            </a:xfrm>
            <a:prstGeom prst="rect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7526CCC2-C222-4DA6-0485-55729592D218}"/>
                </a:ext>
              </a:extLst>
            </p:cNvPr>
            <p:cNvSpPr/>
            <p:nvPr/>
          </p:nvSpPr>
          <p:spPr>
            <a:xfrm>
              <a:off x="9864380" y="5686862"/>
              <a:ext cx="371256" cy="148511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A20412-58CC-1DF1-799D-C779ED188907}"/>
                </a:ext>
              </a:extLst>
            </p:cNvPr>
            <p:cNvCxnSpPr>
              <a:cxnSpLocks/>
            </p:cNvCxnSpPr>
            <p:nvPr/>
          </p:nvCxnSpPr>
          <p:spPr>
            <a:xfrm>
              <a:off x="9649600" y="4721386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3BBEFE16-9576-6033-7CFD-EEA5FB2E07B0}"/>
                </a:ext>
              </a:extLst>
            </p:cNvPr>
            <p:cNvSpPr txBox="1"/>
            <p:nvPr/>
          </p:nvSpPr>
          <p:spPr>
            <a:xfrm>
              <a:off x="9755042" y="5069480"/>
              <a:ext cx="51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-30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D375C0-EF1D-84B1-A3CD-4B524D56876F}"/>
              </a:ext>
            </a:extLst>
          </p:cNvPr>
          <p:cNvGrpSpPr/>
          <p:nvPr/>
        </p:nvGrpSpPr>
        <p:grpSpPr>
          <a:xfrm>
            <a:off x="10235636" y="5538693"/>
            <a:ext cx="648588" cy="830927"/>
            <a:chOff x="10235636" y="5538693"/>
            <a:chExt cx="648588" cy="83092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4C063D1-2046-91EB-548D-04958CA08F14}"/>
                </a:ext>
              </a:extLst>
            </p:cNvPr>
            <p:cNvCxnSpPr>
              <a:cxnSpLocks/>
            </p:cNvCxnSpPr>
            <p:nvPr/>
          </p:nvCxnSpPr>
          <p:spPr>
            <a:xfrm>
              <a:off x="10235636" y="5821464"/>
              <a:ext cx="20940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B4A96DB-47EE-E255-0629-A936D7013D11}"/>
                </a:ext>
              </a:extLst>
            </p:cNvPr>
            <p:cNvSpPr/>
            <p:nvPr/>
          </p:nvSpPr>
          <p:spPr>
            <a:xfrm>
              <a:off x="10444982" y="5807558"/>
              <a:ext cx="371256" cy="5620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F877BE2-E069-378E-1DF0-3194A5852360}"/>
                </a:ext>
              </a:extLst>
            </p:cNvPr>
            <p:cNvSpPr txBox="1"/>
            <p:nvPr/>
          </p:nvSpPr>
          <p:spPr>
            <a:xfrm>
              <a:off x="10366301" y="5538693"/>
              <a:ext cx="517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C83511-C325-A897-C80C-0D3CE559028B}"/>
              </a:ext>
            </a:extLst>
          </p:cNvPr>
          <p:cNvGrpSpPr/>
          <p:nvPr/>
        </p:nvGrpSpPr>
        <p:grpSpPr>
          <a:xfrm>
            <a:off x="11013149" y="949794"/>
            <a:ext cx="1082348" cy="773339"/>
            <a:chOff x="11013149" y="949794"/>
            <a:chExt cx="1082348" cy="773339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14E35960-AAB1-D00B-5B94-F7C1E54FF60C}"/>
                </a:ext>
              </a:extLst>
            </p:cNvPr>
            <p:cNvSpPr/>
            <p:nvPr/>
          </p:nvSpPr>
          <p:spPr>
            <a:xfrm flipH="1">
              <a:off x="11265065" y="1233784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F880B63-7E95-A068-BFBD-480281E4C165}"/>
                </a:ext>
              </a:extLst>
            </p:cNvPr>
            <p:cNvSpPr txBox="1"/>
            <p:nvPr/>
          </p:nvSpPr>
          <p:spPr>
            <a:xfrm>
              <a:off x="11237897" y="1199913"/>
              <a:ext cx="5597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no </a:t>
              </a:r>
            </a:p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debt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8246B-3351-5BF5-AD30-CEC3512C3DA8}"/>
                </a:ext>
              </a:extLst>
            </p:cNvPr>
            <p:cNvSpPr txBox="1"/>
            <p:nvPr/>
          </p:nvSpPr>
          <p:spPr>
            <a:xfrm>
              <a:off x="11013149" y="949794"/>
              <a:ext cx="10823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Debt Capacity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3B6C8B-291A-7A95-9C8A-AECC3BAC1EC3}"/>
              </a:ext>
            </a:extLst>
          </p:cNvPr>
          <p:cNvGrpSpPr/>
          <p:nvPr/>
        </p:nvGrpSpPr>
        <p:grpSpPr>
          <a:xfrm>
            <a:off x="11062041" y="1700696"/>
            <a:ext cx="984565" cy="714004"/>
            <a:chOff x="11062041" y="1700696"/>
            <a:chExt cx="984565" cy="714004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27209B81-4453-9F34-55D8-6259F72D6405}"/>
                </a:ext>
              </a:extLst>
            </p:cNvPr>
            <p:cNvSpPr/>
            <p:nvPr/>
          </p:nvSpPr>
          <p:spPr>
            <a:xfrm flipH="1">
              <a:off x="11265064" y="1946267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69FCC0-6391-5E15-5562-87F4CAAEED3A}"/>
                </a:ext>
              </a:extLst>
            </p:cNvPr>
            <p:cNvSpPr txBox="1"/>
            <p:nvPr/>
          </p:nvSpPr>
          <p:spPr>
            <a:xfrm>
              <a:off x="11062041" y="1700696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Profit / Loss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919EA01B-6544-AD6F-A358-FFCA0A65F2B6}"/>
                </a:ext>
              </a:extLst>
            </p:cNvPr>
            <p:cNvSpPr txBox="1"/>
            <p:nvPr/>
          </p:nvSpPr>
          <p:spPr>
            <a:xfrm>
              <a:off x="11338699" y="195303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524A23-10E9-1EBC-A777-D4D205613F76}"/>
              </a:ext>
            </a:extLst>
          </p:cNvPr>
          <p:cNvGrpSpPr/>
          <p:nvPr/>
        </p:nvGrpSpPr>
        <p:grpSpPr>
          <a:xfrm>
            <a:off x="11062041" y="3533657"/>
            <a:ext cx="984565" cy="714004"/>
            <a:chOff x="11062041" y="3533657"/>
            <a:chExt cx="984565" cy="714004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10580017-AF25-7EB5-47DD-7EC1BBE8D1F0}"/>
                </a:ext>
              </a:extLst>
            </p:cNvPr>
            <p:cNvSpPr/>
            <p:nvPr/>
          </p:nvSpPr>
          <p:spPr>
            <a:xfrm flipH="1">
              <a:off x="11265064" y="3779228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9E3D3B0-6FF8-642E-D1EB-B585E8D3AC9B}"/>
                </a:ext>
              </a:extLst>
            </p:cNvPr>
            <p:cNvSpPr txBox="1"/>
            <p:nvPr/>
          </p:nvSpPr>
          <p:spPr>
            <a:xfrm>
              <a:off x="11062041" y="3533657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Profit / Loss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CDDD4B7-1FC0-0FED-8268-4B46D4EFD838}"/>
                </a:ext>
              </a:extLst>
            </p:cNvPr>
            <p:cNvSpPr txBox="1"/>
            <p:nvPr/>
          </p:nvSpPr>
          <p:spPr>
            <a:xfrm>
              <a:off x="11301029" y="3785996"/>
              <a:ext cx="431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025514-2392-8241-B5F5-1051F34CCE11}"/>
              </a:ext>
            </a:extLst>
          </p:cNvPr>
          <p:cNvGrpSpPr/>
          <p:nvPr/>
        </p:nvGrpSpPr>
        <p:grpSpPr>
          <a:xfrm>
            <a:off x="11013149" y="2731955"/>
            <a:ext cx="1082348" cy="746655"/>
            <a:chOff x="11013149" y="2731955"/>
            <a:chExt cx="1082348" cy="746655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52616CC0-15AC-5E6C-D62B-DDBF28F44933}"/>
                </a:ext>
              </a:extLst>
            </p:cNvPr>
            <p:cNvSpPr/>
            <p:nvPr/>
          </p:nvSpPr>
          <p:spPr>
            <a:xfrm flipH="1">
              <a:off x="11265065" y="3015945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9891C600-B8DD-312E-22A6-6BD1034EA86D}"/>
                </a:ext>
              </a:extLst>
            </p:cNvPr>
            <p:cNvSpPr txBox="1"/>
            <p:nvPr/>
          </p:nvSpPr>
          <p:spPr>
            <a:xfrm>
              <a:off x="11013149" y="2731955"/>
              <a:ext cx="10823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Debt Capacity</a:t>
              </a: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4EFE98F-5B35-064B-9973-4D878DE82DE3}"/>
                </a:ext>
              </a:extLst>
            </p:cNvPr>
            <p:cNvSpPr/>
            <p:nvPr/>
          </p:nvSpPr>
          <p:spPr>
            <a:xfrm>
              <a:off x="11277277" y="3338940"/>
              <a:ext cx="493223" cy="131689"/>
            </a:xfrm>
            <a:prstGeom prst="rect">
              <a:avLst/>
            </a:prstGeom>
            <a:solidFill>
              <a:srgbClr val="F229B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49396-F005-B898-8BEA-3CBE24319757}"/>
              </a:ext>
            </a:extLst>
          </p:cNvPr>
          <p:cNvGrpSpPr/>
          <p:nvPr/>
        </p:nvGrpSpPr>
        <p:grpSpPr>
          <a:xfrm>
            <a:off x="11062041" y="5559490"/>
            <a:ext cx="984565" cy="714004"/>
            <a:chOff x="11062041" y="5559490"/>
            <a:chExt cx="984565" cy="714004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4B50D769-B14F-FA40-FAC1-6A001B138D3A}"/>
                </a:ext>
              </a:extLst>
            </p:cNvPr>
            <p:cNvSpPr/>
            <p:nvPr/>
          </p:nvSpPr>
          <p:spPr>
            <a:xfrm flipH="1">
              <a:off x="11265064" y="5805061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D1CA704A-204A-8740-D809-BCBFA416F134}"/>
                </a:ext>
              </a:extLst>
            </p:cNvPr>
            <p:cNvSpPr txBox="1"/>
            <p:nvPr/>
          </p:nvSpPr>
          <p:spPr>
            <a:xfrm>
              <a:off x="11062041" y="5559490"/>
              <a:ext cx="9845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Profit / Loss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4F17A4E-DA41-8C53-F9B5-C81F0B3CCEEF}"/>
                </a:ext>
              </a:extLst>
            </p:cNvPr>
            <p:cNvSpPr txBox="1"/>
            <p:nvPr/>
          </p:nvSpPr>
          <p:spPr>
            <a:xfrm>
              <a:off x="11276983" y="5811829"/>
              <a:ext cx="479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89042A-6164-1C9A-0A7D-E6F5F09EAE73}"/>
              </a:ext>
            </a:extLst>
          </p:cNvPr>
          <p:cNvGrpSpPr/>
          <p:nvPr/>
        </p:nvGrpSpPr>
        <p:grpSpPr>
          <a:xfrm>
            <a:off x="11013149" y="4757788"/>
            <a:ext cx="1082348" cy="746655"/>
            <a:chOff x="11013149" y="4757788"/>
            <a:chExt cx="1082348" cy="746655"/>
          </a:xfrm>
        </p:grpSpPr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93349F1-1AA0-19F5-B209-C61052011AFA}"/>
                </a:ext>
              </a:extLst>
            </p:cNvPr>
            <p:cNvSpPr/>
            <p:nvPr/>
          </p:nvSpPr>
          <p:spPr>
            <a:xfrm flipH="1">
              <a:off x="11265065" y="5041778"/>
              <a:ext cx="505437" cy="462665"/>
            </a:xfrm>
            <a:prstGeom prst="rect">
              <a:avLst/>
            </a:prstGeom>
            <a:noFill/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0C913344-E13D-86CB-3AC4-7DBE35D35E19}"/>
                </a:ext>
              </a:extLst>
            </p:cNvPr>
            <p:cNvSpPr txBox="1"/>
            <p:nvPr/>
          </p:nvSpPr>
          <p:spPr>
            <a:xfrm>
              <a:off x="11013149" y="4757788"/>
              <a:ext cx="10823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2">
                      <a:lumMod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Debt Capacity</a:t>
              </a: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7CBF2DF-8BF3-CE87-9417-FC593B1D9910}"/>
                </a:ext>
              </a:extLst>
            </p:cNvPr>
            <p:cNvSpPr/>
            <p:nvPr/>
          </p:nvSpPr>
          <p:spPr>
            <a:xfrm>
              <a:off x="11277277" y="5234853"/>
              <a:ext cx="493223" cy="261610"/>
            </a:xfrm>
            <a:prstGeom prst="rect">
              <a:avLst/>
            </a:prstGeom>
            <a:solidFill>
              <a:srgbClr val="F229B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71306524-DE2F-F46C-ECFC-3CBA7AAA228D}"/>
              </a:ext>
            </a:extLst>
          </p:cNvPr>
          <p:cNvSpPr txBox="1"/>
          <p:nvPr/>
        </p:nvSpPr>
        <p:spPr>
          <a:xfrm>
            <a:off x="2803637" y="1351882"/>
            <a:ext cx="36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EF995E-6CCA-087F-21A8-579C6A62E8C3}"/>
              </a:ext>
            </a:extLst>
          </p:cNvPr>
          <p:cNvGrpSpPr/>
          <p:nvPr/>
        </p:nvGrpSpPr>
        <p:grpSpPr>
          <a:xfrm>
            <a:off x="2762760" y="2554826"/>
            <a:ext cx="8169272" cy="1862292"/>
            <a:chOff x="2762760" y="2554826"/>
            <a:chExt cx="8169272" cy="186229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9C392A5-D257-36E2-2F3E-93407E9C9497}"/>
                </a:ext>
              </a:extLst>
            </p:cNvPr>
            <p:cNvSpPr/>
            <p:nvPr/>
          </p:nvSpPr>
          <p:spPr>
            <a:xfrm>
              <a:off x="3490558" y="3333717"/>
              <a:ext cx="371256" cy="700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8B8D1B0B-6A4E-E032-69A0-B52DADB1CDF9}"/>
                </a:ext>
              </a:extLst>
            </p:cNvPr>
            <p:cNvSpPr/>
            <p:nvPr/>
          </p:nvSpPr>
          <p:spPr>
            <a:xfrm>
              <a:off x="3240435" y="2554826"/>
              <a:ext cx="7655897" cy="1862292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C5F5B9-B83E-84A0-9956-EE8F59F7AA3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132" y="4033746"/>
              <a:ext cx="76559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59246565-A7B3-EB1A-50E2-0CBC6D50A481}"/>
                </a:ext>
              </a:extLst>
            </p:cNvPr>
            <p:cNvSpPr txBox="1"/>
            <p:nvPr/>
          </p:nvSpPr>
          <p:spPr>
            <a:xfrm>
              <a:off x="3496843" y="304533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22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9593BC2C-25D9-324A-29A9-B4486022DF18}"/>
                </a:ext>
              </a:extLst>
            </p:cNvPr>
            <p:cNvSpPr txBox="1"/>
            <p:nvPr/>
          </p:nvSpPr>
          <p:spPr>
            <a:xfrm>
              <a:off x="2762760" y="3195948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42CA46-2CD4-85C2-6FBE-CE123700315E}"/>
              </a:ext>
            </a:extLst>
          </p:cNvPr>
          <p:cNvGrpSpPr/>
          <p:nvPr/>
        </p:nvGrpSpPr>
        <p:grpSpPr>
          <a:xfrm>
            <a:off x="2762760" y="4558136"/>
            <a:ext cx="8169272" cy="1971995"/>
            <a:chOff x="2762760" y="4558136"/>
            <a:chExt cx="8169272" cy="1971995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244FA76-DD3A-1C92-E08A-AFC4FE8A9285}"/>
                </a:ext>
              </a:extLst>
            </p:cNvPr>
            <p:cNvSpPr/>
            <p:nvPr/>
          </p:nvSpPr>
          <p:spPr>
            <a:xfrm>
              <a:off x="3490558" y="5676294"/>
              <a:ext cx="371256" cy="7000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7CBC10A3-9791-46B3-4A61-3C3DE98B9D3D}"/>
                </a:ext>
              </a:extLst>
            </p:cNvPr>
            <p:cNvSpPr/>
            <p:nvPr/>
          </p:nvSpPr>
          <p:spPr>
            <a:xfrm>
              <a:off x="3240435" y="4558136"/>
              <a:ext cx="7655897" cy="1971995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4DD198F-60FA-509D-B004-851304886828}"/>
                </a:ext>
              </a:extLst>
            </p:cNvPr>
            <p:cNvCxnSpPr>
              <a:cxnSpLocks/>
            </p:cNvCxnSpPr>
            <p:nvPr/>
          </p:nvCxnSpPr>
          <p:spPr>
            <a:xfrm>
              <a:off x="3276132" y="6376323"/>
              <a:ext cx="76559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4DB66877-C819-AF22-5DA1-1945E893CD1A}"/>
                </a:ext>
              </a:extLst>
            </p:cNvPr>
            <p:cNvSpPr txBox="1"/>
            <p:nvPr/>
          </p:nvSpPr>
          <p:spPr>
            <a:xfrm>
              <a:off x="3493893" y="539123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22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C30775E1-F8D8-A90E-E8CE-DD182F01C173}"/>
                </a:ext>
              </a:extLst>
            </p:cNvPr>
            <p:cNvSpPr txBox="1"/>
            <p:nvPr/>
          </p:nvSpPr>
          <p:spPr>
            <a:xfrm>
              <a:off x="2762760" y="5113214"/>
              <a:ext cx="4491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16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5D79BBF-1C38-5D4E-DA0B-753CDFBD6255}"/>
              </a:ext>
            </a:extLst>
          </p:cNvPr>
          <p:cNvGrpSpPr/>
          <p:nvPr/>
        </p:nvGrpSpPr>
        <p:grpSpPr>
          <a:xfrm>
            <a:off x="4813667" y="3048000"/>
            <a:ext cx="2194730" cy="1270000"/>
            <a:chOff x="4813667" y="3048000"/>
            <a:chExt cx="2194730" cy="1270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ADFA445-3DD8-B8EF-8975-EC2C5CFB095E}"/>
                </a:ext>
              </a:extLst>
            </p:cNvPr>
            <p:cNvSpPr/>
            <p:nvPr/>
          </p:nvSpPr>
          <p:spPr>
            <a:xfrm>
              <a:off x="4813667" y="3048000"/>
              <a:ext cx="1866533" cy="1270000"/>
            </a:xfrm>
            <a:custGeom>
              <a:avLst/>
              <a:gdLst>
                <a:gd name="connsiteX0" fmla="*/ 0 w 1663700"/>
                <a:gd name="connsiteY0" fmla="*/ 1244600 h 1270000"/>
                <a:gd name="connsiteX1" fmla="*/ 533400 w 1663700"/>
                <a:gd name="connsiteY1" fmla="*/ 1155700 h 1270000"/>
                <a:gd name="connsiteX2" fmla="*/ 787400 w 1663700"/>
                <a:gd name="connsiteY2" fmla="*/ 1054100 h 1270000"/>
                <a:gd name="connsiteX3" fmla="*/ 1028700 w 1663700"/>
                <a:gd name="connsiteY3" fmla="*/ 863600 h 1270000"/>
                <a:gd name="connsiteX4" fmla="*/ 1295400 w 1663700"/>
                <a:gd name="connsiteY4" fmla="*/ 571500 h 1270000"/>
                <a:gd name="connsiteX5" fmla="*/ 1600200 w 1663700"/>
                <a:gd name="connsiteY5" fmla="*/ 165100 h 1270000"/>
                <a:gd name="connsiteX6" fmla="*/ 1663700 w 1663700"/>
                <a:gd name="connsiteY6" fmla="*/ 0 h 1270000"/>
                <a:gd name="connsiteX7" fmla="*/ 1663700 w 1663700"/>
                <a:gd name="connsiteY7" fmla="*/ 1270000 h 1270000"/>
                <a:gd name="connsiteX8" fmla="*/ 0 w 1663700"/>
                <a:gd name="connsiteY8" fmla="*/ 12446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3700" h="1270000">
                  <a:moveTo>
                    <a:pt x="0" y="1244600"/>
                  </a:moveTo>
                  <a:lnTo>
                    <a:pt x="533400" y="1155700"/>
                  </a:lnTo>
                  <a:lnTo>
                    <a:pt x="787400" y="1054100"/>
                  </a:lnTo>
                  <a:lnTo>
                    <a:pt x="1028700" y="863600"/>
                  </a:lnTo>
                  <a:lnTo>
                    <a:pt x="1295400" y="571500"/>
                  </a:lnTo>
                  <a:lnTo>
                    <a:pt x="1600200" y="165100"/>
                  </a:lnTo>
                  <a:lnTo>
                    <a:pt x="1663700" y="0"/>
                  </a:lnTo>
                  <a:lnTo>
                    <a:pt x="1663700" y="1270000"/>
                  </a:lnTo>
                  <a:lnTo>
                    <a:pt x="0" y="1244600"/>
                  </a:lnTo>
                  <a:close/>
                </a:path>
              </a:pathLst>
            </a:custGeom>
            <a:solidFill>
              <a:srgbClr val="FFE6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2AECAE-933A-BE46-E0B5-1AC580A2A5DD}"/>
                </a:ext>
              </a:extLst>
            </p:cNvPr>
            <p:cNvSpPr txBox="1"/>
            <p:nvPr/>
          </p:nvSpPr>
          <p:spPr>
            <a:xfrm>
              <a:off x="5699951" y="3843103"/>
              <a:ext cx="1308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Liquidity </a:t>
              </a:r>
            </a:p>
            <a:p>
              <a:pPr algn="ctr"/>
              <a:r>
                <a:rPr lang="en-US" sz="1200" dirty="0" err="1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VaR</a:t>
              </a:r>
              <a:endParaRPr lang="en-US" sz="1200" dirty="0">
                <a:solidFill>
                  <a:srgbClr val="FF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DEB83F-FBCB-94E7-6B63-0C930EBEA42C}"/>
              </a:ext>
            </a:extLst>
          </p:cNvPr>
          <p:cNvGrpSpPr/>
          <p:nvPr/>
        </p:nvGrpSpPr>
        <p:grpSpPr>
          <a:xfrm>
            <a:off x="6680200" y="1821907"/>
            <a:ext cx="1397000" cy="3441162"/>
            <a:chOff x="6680200" y="1821907"/>
            <a:chExt cx="1397000" cy="34411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89E9B4-DCA2-7BA5-E93D-2F58AEB67B63}"/>
                </a:ext>
              </a:extLst>
            </p:cNvPr>
            <p:cNvSpPr/>
            <p:nvPr/>
          </p:nvSpPr>
          <p:spPr>
            <a:xfrm>
              <a:off x="6680200" y="1821907"/>
              <a:ext cx="1397000" cy="286771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3789BA-1D6F-8D5D-07CF-09FC230AE151}"/>
                </a:ext>
              </a:extLst>
            </p:cNvPr>
            <p:cNvSpPr txBox="1"/>
            <p:nvPr/>
          </p:nvSpPr>
          <p:spPr>
            <a:xfrm>
              <a:off x="6772645" y="4739849"/>
              <a:ext cx="12572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Target 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Liquidity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A64789-074F-A3FD-6BF2-18FE06C23ACD}"/>
                </a:ext>
              </a:extLst>
            </p:cNvPr>
            <p:cNvCxnSpPr>
              <a:cxnSpLocks/>
              <a:stCxn id="236" idx="0"/>
              <a:endCxn id="236" idx="2"/>
            </p:cNvCxnSpPr>
            <p:nvPr/>
          </p:nvCxnSpPr>
          <p:spPr>
            <a:xfrm>
              <a:off x="7378334" y="1821907"/>
              <a:ext cx="0" cy="2867714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Liquidity Management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8B8D1B0B-6A4E-E032-69A0-B52DADB1CDF9}"/>
              </a:ext>
            </a:extLst>
          </p:cNvPr>
          <p:cNvSpPr/>
          <p:nvPr/>
        </p:nvSpPr>
        <p:spPr>
          <a:xfrm>
            <a:off x="3550385" y="1821907"/>
            <a:ext cx="7655897" cy="2867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A8EB2EC-DE8C-54D6-D04E-69124595912D}"/>
              </a:ext>
            </a:extLst>
          </p:cNvPr>
          <p:cNvGrpSpPr/>
          <p:nvPr/>
        </p:nvGrpSpPr>
        <p:grpSpPr>
          <a:xfrm>
            <a:off x="4568799" y="2288846"/>
            <a:ext cx="5619068" cy="2017403"/>
            <a:chOff x="5244541" y="1274418"/>
            <a:chExt cx="3701041" cy="131779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00F4698-D886-A370-4B4B-43A0C5680B35}"/>
                </a:ext>
              </a:extLst>
            </p:cNvPr>
            <p:cNvSpPr/>
            <p:nvPr/>
          </p:nvSpPr>
          <p:spPr>
            <a:xfrm>
              <a:off x="5244541" y="1274418"/>
              <a:ext cx="1892300" cy="1316230"/>
            </a:xfrm>
            <a:custGeom>
              <a:avLst/>
              <a:gdLst>
                <a:gd name="connsiteX0" fmla="*/ 0 w 1892300"/>
                <a:gd name="connsiteY0" fmla="*/ 1316230 h 1316230"/>
                <a:gd name="connsiteX1" fmla="*/ 901700 w 1892300"/>
                <a:gd name="connsiteY1" fmla="*/ 1100330 h 1316230"/>
                <a:gd name="connsiteX2" fmla="*/ 1625600 w 1892300"/>
                <a:gd name="connsiteY2" fmla="*/ 160530 h 1316230"/>
                <a:gd name="connsiteX3" fmla="*/ 1892300 w 1892300"/>
                <a:gd name="connsiteY3" fmla="*/ 8130 h 1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300" h="1316230">
                  <a:moveTo>
                    <a:pt x="0" y="1316230"/>
                  </a:moveTo>
                  <a:cubicBezTo>
                    <a:pt x="315383" y="1304588"/>
                    <a:pt x="630767" y="1292947"/>
                    <a:pt x="901700" y="1100330"/>
                  </a:cubicBezTo>
                  <a:cubicBezTo>
                    <a:pt x="1172633" y="907713"/>
                    <a:pt x="1460500" y="342563"/>
                    <a:pt x="1625600" y="160530"/>
                  </a:cubicBezTo>
                  <a:cubicBezTo>
                    <a:pt x="1790700" y="-21503"/>
                    <a:pt x="1841500" y="-6687"/>
                    <a:pt x="1892300" y="813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CF1591D-5D88-97E0-1C33-46BD96E37997}"/>
                </a:ext>
              </a:extLst>
            </p:cNvPr>
            <p:cNvSpPr/>
            <p:nvPr/>
          </p:nvSpPr>
          <p:spPr>
            <a:xfrm flipH="1">
              <a:off x="7053282" y="1275978"/>
              <a:ext cx="1892300" cy="1316230"/>
            </a:xfrm>
            <a:custGeom>
              <a:avLst/>
              <a:gdLst>
                <a:gd name="connsiteX0" fmla="*/ 0 w 1892300"/>
                <a:gd name="connsiteY0" fmla="*/ 1316230 h 1316230"/>
                <a:gd name="connsiteX1" fmla="*/ 901700 w 1892300"/>
                <a:gd name="connsiteY1" fmla="*/ 1100330 h 1316230"/>
                <a:gd name="connsiteX2" fmla="*/ 1625600 w 1892300"/>
                <a:gd name="connsiteY2" fmla="*/ 160530 h 1316230"/>
                <a:gd name="connsiteX3" fmla="*/ 1892300 w 1892300"/>
                <a:gd name="connsiteY3" fmla="*/ 8130 h 131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2300" h="1316230">
                  <a:moveTo>
                    <a:pt x="0" y="1316230"/>
                  </a:moveTo>
                  <a:cubicBezTo>
                    <a:pt x="315383" y="1304588"/>
                    <a:pt x="630767" y="1292947"/>
                    <a:pt x="901700" y="1100330"/>
                  </a:cubicBezTo>
                  <a:cubicBezTo>
                    <a:pt x="1172633" y="907713"/>
                    <a:pt x="1460500" y="342563"/>
                    <a:pt x="1625600" y="160530"/>
                  </a:cubicBezTo>
                  <a:cubicBezTo>
                    <a:pt x="1790700" y="-21503"/>
                    <a:pt x="1841500" y="-6687"/>
                    <a:pt x="1892300" y="8130"/>
                  </a:cubicBezTo>
                </a:path>
              </a:pathLst>
            </a:custGeom>
            <a:noFill/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C5F5B9-B83E-84A0-9956-EE8F59F7AA30}"/>
              </a:ext>
            </a:extLst>
          </p:cNvPr>
          <p:cNvCxnSpPr>
            <a:cxnSpLocks/>
          </p:cNvCxnSpPr>
          <p:nvPr/>
        </p:nvCxnSpPr>
        <p:spPr>
          <a:xfrm>
            <a:off x="3766283" y="4306249"/>
            <a:ext cx="721921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4C4F775-88F1-DBBE-DA27-3C7D5B167428}"/>
              </a:ext>
            </a:extLst>
          </p:cNvPr>
          <p:cNvSpPr txBox="1"/>
          <p:nvPr/>
        </p:nvSpPr>
        <p:spPr>
          <a:xfrm>
            <a:off x="10437133" y="3794780"/>
            <a:ext cx="70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Cash </a:t>
            </a:r>
          </a:p>
          <a:p>
            <a:pPr algn="ctr"/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level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F4BCB7-8768-EF7E-ECCD-074E26142BBA}"/>
              </a:ext>
            </a:extLst>
          </p:cNvPr>
          <p:cNvSpPr txBox="1"/>
          <p:nvPr/>
        </p:nvSpPr>
        <p:spPr>
          <a:xfrm>
            <a:off x="3102002" y="5441268"/>
            <a:ext cx="867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Find a Target Liquidity (average cash level over a certain horizon) such that the probability of the cash level being falling below the Default Point is X%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C82A87-D4DD-1F3E-8D55-B447BE88B728}"/>
              </a:ext>
            </a:extLst>
          </p:cNvPr>
          <p:cNvGrpSpPr/>
          <p:nvPr/>
        </p:nvGrpSpPr>
        <p:grpSpPr>
          <a:xfrm>
            <a:off x="6144795" y="1067165"/>
            <a:ext cx="1823723" cy="1075144"/>
            <a:chOff x="6144795" y="1067165"/>
            <a:chExt cx="1823723" cy="1075144"/>
          </a:xfrm>
        </p:grpSpPr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D8FA8904-F5D8-E0F1-A7A3-D63ADA72182E}"/>
                </a:ext>
              </a:extLst>
            </p:cNvPr>
            <p:cNvSpPr/>
            <p:nvPr/>
          </p:nvSpPr>
          <p:spPr>
            <a:xfrm>
              <a:off x="6679834" y="1821907"/>
              <a:ext cx="698500" cy="320402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77D3BDC-7129-7751-596A-A7E44A361232}"/>
                </a:ext>
              </a:extLst>
            </p:cNvPr>
            <p:cNvSpPr txBox="1"/>
            <p:nvPr/>
          </p:nvSpPr>
          <p:spPr>
            <a:xfrm>
              <a:off x="6144795" y="1067165"/>
              <a:ext cx="18237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Expected Cash needed over horizon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6D9B57-49B2-105C-B9D1-5B75F9CBE0E9}"/>
              </a:ext>
            </a:extLst>
          </p:cNvPr>
          <p:cNvGrpSpPr/>
          <p:nvPr/>
        </p:nvGrpSpPr>
        <p:grpSpPr>
          <a:xfrm>
            <a:off x="6144797" y="1821907"/>
            <a:ext cx="1041687" cy="3441162"/>
            <a:chOff x="6144797" y="1821907"/>
            <a:chExt cx="1041687" cy="344116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98C7D52-2FC4-221F-C448-134075F82DC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834" y="1821907"/>
              <a:ext cx="0" cy="2867714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ABC85D0-47B9-EE40-2204-E240FC55E7CE}"/>
                </a:ext>
              </a:extLst>
            </p:cNvPr>
            <p:cNvSpPr txBox="1"/>
            <p:nvPr/>
          </p:nvSpPr>
          <p:spPr>
            <a:xfrm>
              <a:off x="6144797" y="4739849"/>
              <a:ext cx="10416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Default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0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4AEA6DAF-6F47-DEF6-EDE1-0CBF4CA2187B}"/>
              </a:ext>
            </a:extLst>
          </p:cNvPr>
          <p:cNvSpPr/>
          <p:nvPr/>
        </p:nvSpPr>
        <p:spPr>
          <a:xfrm>
            <a:off x="4041914" y="1762539"/>
            <a:ext cx="5181600" cy="4147931"/>
          </a:xfrm>
          <a:custGeom>
            <a:avLst/>
            <a:gdLst>
              <a:gd name="connsiteX0" fmla="*/ 3458817 w 5181600"/>
              <a:gd name="connsiteY0" fmla="*/ 0 h 4147931"/>
              <a:gd name="connsiteX1" fmla="*/ 5181600 w 5181600"/>
              <a:gd name="connsiteY1" fmla="*/ 0 h 4147931"/>
              <a:gd name="connsiteX2" fmla="*/ 5181600 w 5181600"/>
              <a:gd name="connsiteY2" fmla="*/ 4147931 h 4147931"/>
              <a:gd name="connsiteX3" fmla="*/ 0 w 5181600"/>
              <a:gd name="connsiteY3" fmla="*/ 4147931 h 4147931"/>
              <a:gd name="connsiteX4" fmla="*/ 0 w 5181600"/>
              <a:gd name="connsiteY4" fmla="*/ 1470991 h 4147931"/>
              <a:gd name="connsiteX5" fmla="*/ 3458817 w 5181600"/>
              <a:gd name="connsiteY5" fmla="*/ 1470991 h 4147931"/>
              <a:gd name="connsiteX6" fmla="*/ 3458817 w 5181600"/>
              <a:gd name="connsiteY6" fmla="*/ 0 h 414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1600" h="4147931">
                <a:moveTo>
                  <a:pt x="3458817" y="0"/>
                </a:moveTo>
                <a:lnTo>
                  <a:pt x="5181600" y="0"/>
                </a:lnTo>
                <a:lnTo>
                  <a:pt x="5181600" y="4147931"/>
                </a:lnTo>
                <a:lnTo>
                  <a:pt x="0" y="4147931"/>
                </a:lnTo>
                <a:lnTo>
                  <a:pt x="0" y="1470991"/>
                </a:lnTo>
                <a:lnTo>
                  <a:pt x="3458817" y="1470991"/>
                </a:lnTo>
                <a:lnTo>
                  <a:pt x="3458817" y="0"/>
                </a:lnTo>
                <a:close/>
              </a:path>
            </a:pathLst>
          </a:custGeom>
          <a:noFill/>
          <a:ln w="19050">
            <a:solidFill>
              <a:srgbClr val="DF000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D1EE43-BA4D-3C2C-1998-3E78E6593CD7}"/>
              </a:ext>
            </a:extLst>
          </p:cNvPr>
          <p:cNvCxnSpPr>
            <a:cxnSpLocks/>
          </p:cNvCxnSpPr>
          <p:nvPr/>
        </p:nvCxnSpPr>
        <p:spPr>
          <a:xfrm flipV="1">
            <a:off x="8679614" y="4053996"/>
            <a:ext cx="6802" cy="73598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2C0E9D-7D75-2F2D-823A-55A42BC84CBD}"/>
              </a:ext>
            </a:extLst>
          </p:cNvPr>
          <p:cNvCxnSpPr>
            <a:cxnSpLocks/>
            <a:stCxn id="41" idx="0"/>
            <a:endCxn id="42" idx="2"/>
          </p:cNvCxnSpPr>
          <p:nvPr/>
        </p:nvCxnSpPr>
        <p:spPr>
          <a:xfrm flipH="1" flipV="1">
            <a:off x="8659950" y="4054845"/>
            <a:ext cx="1301687" cy="73598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8CDAC7-3172-23DB-E348-3D023EB9C666}"/>
              </a:ext>
            </a:extLst>
          </p:cNvPr>
          <p:cNvCxnSpPr>
            <a:cxnSpLocks/>
            <a:stCxn id="89" idx="0"/>
            <a:endCxn id="42" idx="2"/>
          </p:cNvCxnSpPr>
          <p:nvPr/>
        </p:nvCxnSpPr>
        <p:spPr>
          <a:xfrm flipH="1" flipV="1">
            <a:off x="8659950" y="4054845"/>
            <a:ext cx="2610169" cy="733829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7EA1E31-7062-EEA3-D8C1-3CFB57623E8C}"/>
              </a:ext>
            </a:extLst>
          </p:cNvPr>
          <p:cNvCxnSpPr>
            <a:cxnSpLocks/>
          </p:cNvCxnSpPr>
          <p:nvPr/>
        </p:nvCxnSpPr>
        <p:spPr>
          <a:xfrm flipV="1">
            <a:off x="7359418" y="4053996"/>
            <a:ext cx="6802" cy="73598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F061BCA-350B-839D-24D8-E83C810AC076}"/>
              </a:ext>
            </a:extLst>
          </p:cNvPr>
          <p:cNvCxnSpPr>
            <a:cxnSpLocks/>
            <a:stCxn id="8" idx="2"/>
            <a:endCxn id="55" idx="0"/>
          </p:cNvCxnSpPr>
          <p:nvPr/>
        </p:nvCxnSpPr>
        <p:spPr>
          <a:xfrm flipH="1">
            <a:off x="6036164" y="4057000"/>
            <a:ext cx="1315284" cy="73383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F4B6C27-F683-1E54-EFDC-FFF5E5846A3D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V="1">
            <a:off x="4727672" y="4057000"/>
            <a:ext cx="2623776" cy="73383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Control Variables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2E9070-0DD6-68E3-162B-A406B1B13DA4}"/>
              </a:ext>
            </a:extLst>
          </p:cNvPr>
          <p:cNvSpPr txBox="1"/>
          <p:nvPr/>
        </p:nvSpPr>
        <p:spPr>
          <a:xfrm>
            <a:off x="7030329" y="1396246"/>
            <a:ext cx="1900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root / anchor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8A393E-D6C3-9217-70FC-05CCB4D93B64}"/>
              </a:ext>
            </a:extLst>
          </p:cNvPr>
          <p:cNvSpPr txBox="1"/>
          <p:nvPr/>
        </p:nvSpPr>
        <p:spPr>
          <a:xfrm>
            <a:off x="2925442" y="3524531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66B5D-DF70-55F2-E0F4-68541B8F1A2F}"/>
              </a:ext>
            </a:extLst>
          </p:cNvPr>
          <p:cNvSpPr/>
          <p:nvPr/>
        </p:nvSpPr>
        <p:spPr>
          <a:xfrm>
            <a:off x="7060440" y="4792986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4FF75-F9E5-218D-A638-A97F9DFF187C}"/>
              </a:ext>
            </a:extLst>
          </p:cNvPr>
          <p:cNvSpPr/>
          <p:nvPr/>
        </p:nvSpPr>
        <p:spPr>
          <a:xfrm>
            <a:off x="4443456" y="479298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B9E8-41A8-DC14-1CCE-751BFE10BC59}"/>
              </a:ext>
            </a:extLst>
          </p:cNvPr>
          <p:cNvSpPr/>
          <p:nvPr/>
        </p:nvSpPr>
        <p:spPr>
          <a:xfrm>
            <a:off x="5751948" y="4792986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3CED2-08D4-55F7-0768-AD4742242169}"/>
              </a:ext>
            </a:extLst>
          </p:cNvPr>
          <p:cNvSpPr/>
          <p:nvPr/>
        </p:nvSpPr>
        <p:spPr>
          <a:xfrm>
            <a:off x="7067242" y="3488589"/>
            <a:ext cx="568411" cy="568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7331C5-267B-995E-384A-D87FF34DE3E6}"/>
              </a:ext>
            </a:extLst>
          </p:cNvPr>
          <p:cNvSpPr/>
          <p:nvPr/>
        </p:nvSpPr>
        <p:spPr>
          <a:xfrm>
            <a:off x="7696545" y="2223269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DBF98A-0649-CBD9-8DA1-DF7D23FFE788}"/>
              </a:ext>
            </a:extLst>
          </p:cNvPr>
          <p:cNvSpPr/>
          <p:nvPr/>
        </p:nvSpPr>
        <p:spPr>
          <a:xfrm>
            <a:off x="8368942" y="4790831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16E4E3-EADE-E756-3FCE-FF55B109797E}"/>
              </a:ext>
            </a:extLst>
          </p:cNvPr>
          <p:cNvSpPr/>
          <p:nvPr/>
        </p:nvSpPr>
        <p:spPr>
          <a:xfrm>
            <a:off x="9677431" y="4790830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722E26-6A8B-2D76-89DA-8BF06F5B0E99}"/>
              </a:ext>
            </a:extLst>
          </p:cNvPr>
          <p:cNvSpPr/>
          <p:nvPr/>
        </p:nvSpPr>
        <p:spPr>
          <a:xfrm>
            <a:off x="8375744" y="3486434"/>
            <a:ext cx="568411" cy="568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006102-894E-315E-4345-A27474BCFDE9}"/>
              </a:ext>
            </a:extLst>
          </p:cNvPr>
          <p:cNvSpPr/>
          <p:nvPr/>
        </p:nvSpPr>
        <p:spPr>
          <a:xfrm>
            <a:off x="4443466" y="4790831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9AF638-161C-76E4-AAD1-7108FA102980}"/>
              </a:ext>
            </a:extLst>
          </p:cNvPr>
          <p:cNvSpPr/>
          <p:nvPr/>
        </p:nvSpPr>
        <p:spPr>
          <a:xfrm>
            <a:off x="7060450" y="4790830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FA3AD0-B216-F60E-D560-846729691207}"/>
              </a:ext>
            </a:extLst>
          </p:cNvPr>
          <p:cNvSpPr/>
          <p:nvPr/>
        </p:nvSpPr>
        <p:spPr>
          <a:xfrm>
            <a:off x="5751958" y="4790830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163C4D-48CB-B99E-1B92-9DED91993C05}"/>
              </a:ext>
            </a:extLst>
          </p:cNvPr>
          <p:cNvCxnSpPr>
            <a:cxnSpLocks/>
            <a:stCxn id="8" idx="0"/>
            <a:endCxn id="67" idx="2"/>
          </p:cNvCxnSpPr>
          <p:nvPr/>
        </p:nvCxnSpPr>
        <p:spPr>
          <a:xfrm flipV="1">
            <a:off x="7351448" y="2800459"/>
            <a:ext cx="629313" cy="68813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92EDF40-8DAF-3F4C-33FE-C01657299348}"/>
              </a:ext>
            </a:extLst>
          </p:cNvPr>
          <p:cNvSpPr/>
          <p:nvPr/>
        </p:nvSpPr>
        <p:spPr>
          <a:xfrm>
            <a:off x="7696555" y="2232048"/>
            <a:ext cx="568411" cy="56841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E79AF6-6078-4FAB-D755-A11F25193544}"/>
              </a:ext>
            </a:extLst>
          </p:cNvPr>
          <p:cNvSpPr/>
          <p:nvPr/>
        </p:nvSpPr>
        <p:spPr>
          <a:xfrm>
            <a:off x="10985913" y="4788674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8347091-A2A7-017D-F356-63D3B5510B92}"/>
              </a:ext>
            </a:extLst>
          </p:cNvPr>
          <p:cNvCxnSpPr>
            <a:cxnSpLocks/>
            <a:stCxn id="42" idx="0"/>
            <a:endCxn id="67" idx="2"/>
          </p:cNvCxnSpPr>
          <p:nvPr/>
        </p:nvCxnSpPr>
        <p:spPr>
          <a:xfrm flipH="1" flipV="1">
            <a:off x="7980761" y="2800459"/>
            <a:ext cx="679189" cy="68597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39D869C-CC1E-84AC-3B78-33A64A78B5DB}"/>
              </a:ext>
            </a:extLst>
          </p:cNvPr>
          <p:cNvSpPr txBox="1"/>
          <p:nvPr/>
        </p:nvSpPr>
        <p:spPr>
          <a:xfrm>
            <a:off x="2925442" y="4872824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2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5BF0632-4DFB-E42A-3CCE-78F76AB6E9BA}"/>
              </a:ext>
            </a:extLst>
          </p:cNvPr>
          <p:cNvCxnSpPr>
            <a:cxnSpLocks/>
            <a:stCxn id="54" idx="0"/>
            <a:endCxn id="42" idx="2"/>
          </p:cNvCxnSpPr>
          <p:nvPr/>
        </p:nvCxnSpPr>
        <p:spPr>
          <a:xfrm flipV="1">
            <a:off x="7344656" y="4054845"/>
            <a:ext cx="1315294" cy="73598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8285EC-243F-893D-F228-05E6E8F8D707}"/>
              </a:ext>
            </a:extLst>
          </p:cNvPr>
          <p:cNvSpPr txBox="1"/>
          <p:nvPr/>
        </p:nvSpPr>
        <p:spPr>
          <a:xfrm>
            <a:off x="3796037" y="2800498"/>
            <a:ext cx="1159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F0003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scope</a:t>
            </a:r>
            <a:endParaRPr lang="en-US" sz="2000" b="1" dirty="0">
              <a:solidFill>
                <a:srgbClr val="DF0003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6EA55-3665-CC6C-9F5E-3700857C33FB}"/>
              </a:ext>
            </a:extLst>
          </p:cNvPr>
          <p:cNvSpPr txBox="1"/>
          <p:nvPr/>
        </p:nvSpPr>
        <p:spPr>
          <a:xfrm>
            <a:off x="7674296" y="2311962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18EC1-9CFB-43BF-31DF-129332E3EC81}"/>
              </a:ext>
            </a:extLst>
          </p:cNvPr>
          <p:cNvSpPr txBox="1"/>
          <p:nvPr/>
        </p:nvSpPr>
        <p:spPr>
          <a:xfrm>
            <a:off x="7043450" y="3571057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63171-5D0A-3916-6B61-7C5259EFAC98}"/>
              </a:ext>
            </a:extLst>
          </p:cNvPr>
          <p:cNvSpPr txBox="1"/>
          <p:nvPr/>
        </p:nvSpPr>
        <p:spPr>
          <a:xfrm>
            <a:off x="8341164" y="3571057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25BBD-E7EE-8009-E5CA-F9B8CB6F40C8}"/>
              </a:ext>
            </a:extLst>
          </p:cNvPr>
          <p:cNvSpPr txBox="1"/>
          <p:nvPr/>
        </p:nvSpPr>
        <p:spPr>
          <a:xfrm>
            <a:off x="4403700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5A67B-7E3F-4C63-C887-15CED6C0BFD2}"/>
              </a:ext>
            </a:extLst>
          </p:cNvPr>
          <p:cNvSpPr txBox="1"/>
          <p:nvPr/>
        </p:nvSpPr>
        <p:spPr>
          <a:xfrm>
            <a:off x="5714666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FBEB0-188D-F787-4DB6-0CB59AD969CD}"/>
              </a:ext>
            </a:extLst>
          </p:cNvPr>
          <p:cNvSpPr txBox="1"/>
          <p:nvPr/>
        </p:nvSpPr>
        <p:spPr>
          <a:xfrm>
            <a:off x="7032988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2F1583-CAA2-B068-C47E-FB79C217F6FF}"/>
              </a:ext>
            </a:extLst>
          </p:cNvPr>
          <p:cNvSpPr txBox="1"/>
          <p:nvPr/>
        </p:nvSpPr>
        <p:spPr>
          <a:xfrm>
            <a:off x="8342100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DED0-3A6C-747B-5320-5576FA5E99B8}"/>
              </a:ext>
            </a:extLst>
          </p:cNvPr>
          <p:cNvSpPr txBox="1"/>
          <p:nvPr/>
        </p:nvSpPr>
        <p:spPr>
          <a:xfrm>
            <a:off x="9653066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4AA83-AA69-1CEF-DDFF-5719C148B7DF}"/>
              </a:ext>
            </a:extLst>
          </p:cNvPr>
          <p:cNvSpPr txBox="1"/>
          <p:nvPr/>
        </p:nvSpPr>
        <p:spPr>
          <a:xfrm>
            <a:off x="10971388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DCBC74A-EFB2-D5C7-FE10-914B3F40EC89}"/>
              </a:ext>
            </a:extLst>
          </p:cNvPr>
          <p:cNvGrpSpPr/>
          <p:nvPr/>
        </p:nvGrpSpPr>
        <p:grpSpPr>
          <a:xfrm>
            <a:off x="4136092" y="2233776"/>
            <a:ext cx="5873036" cy="3697653"/>
            <a:chOff x="4136092" y="2233776"/>
            <a:chExt cx="5873036" cy="369765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A6FB333-BD03-A22F-B6C4-58D2F867150E}"/>
                </a:ext>
              </a:extLst>
            </p:cNvPr>
            <p:cNvGrpSpPr/>
            <p:nvPr/>
          </p:nvGrpSpPr>
          <p:grpSpPr>
            <a:xfrm>
              <a:off x="6638474" y="2233776"/>
              <a:ext cx="1173111" cy="581799"/>
              <a:chOff x="5301468" y="2235738"/>
              <a:chExt cx="1173111" cy="58179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A61068-D63F-3A33-E40E-6414E1A59395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770C48-DC81-5089-4EE3-7EE84E552F78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3BD041-2AD1-D769-36B3-DCC447296211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6014334-EA11-5B04-276A-6F17B63E5E5B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DDCF9BF-092F-1584-39A2-070AD42D1094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CED334-B7A4-7BFE-20FF-AED887062451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854FB4E-29BE-6814-0E85-E19F74BF962D}"/>
                </a:ext>
              </a:extLst>
            </p:cNvPr>
            <p:cNvGrpSpPr/>
            <p:nvPr/>
          </p:nvGrpSpPr>
          <p:grpSpPr>
            <a:xfrm>
              <a:off x="6005561" y="3472197"/>
              <a:ext cx="1173111" cy="581799"/>
              <a:chOff x="5301468" y="2235738"/>
              <a:chExt cx="1173111" cy="58179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41DD7-F2C8-A3B2-D2CC-ED3B86500EA1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CECB2-E9AE-08EF-EC1E-01576C85A6F2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11EA001-2612-F1B2-A2B8-9790CD182F06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4A1329B-D9FB-B228-1918-EBD70A154B2F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565DCF-D259-250B-7473-B852E07EEAD2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F4C4FEB-DE64-9F0C-66F3-6AFCED3F8207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109A670-E5D7-FA4C-E5D5-8E048C229EFC}"/>
                </a:ext>
              </a:extLst>
            </p:cNvPr>
            <p:cNvGrpSpPr/>
            <p:nvPr/>
          </p:nvGrpSpPr>
          <p:grpSpPr>
            <a:xfrm>
              <a:off x="4136092" y="5342879"/>
              <a:ext cx="1173111" cy="581799"/>
              <a:chOff x="5301468" y="2235738"/>
              <a:chExt cx="1173111" cy="58179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FC4E21B-17D8-626C-36B8-142C8CAF68A7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132831E-0A21-695D-1DCB-C1C1D9E84ADF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A082C8-4F85-CC9D-C374-8935AABC7748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50D968D-F255-6B6D-5129-84004B57F55F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AB859A6-5CE3-FC90-4B85-779F4D707637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DCE625-7722-B9C5-5774-BB73EB56258B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6AA23DB-DDE4-A739-755E-235D4DBCD1C9}"/>
                </a:ext>
              </a:extLst>
            </p:cNvPr>
            <p:cNvGrpSpPr/>
            <p:nvPr/>
          </p:nvGrpSpPr>
          <p:grpSpPr>
            <a:xfrm>
              <a:off x="5747057" y="4170670"/>
              <a:ext cx="1173111" cy="581799"/>
              <a:chOff x="5301468" y="2235738"/>
              <a:chExt cx="1173111" cy="581799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C71C5E6-88EC-EC60-A94E-92E21F5CDB2B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DB3420B-2C09-635A-8304-3892E46AF0E0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76E4817-5AE8-75B4-A9EA-BD74F767D856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7890EA6-E796-0BA0-AC7B-7CEFB7566F37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29B0167-5B3B-D34B-C22F-60889A0D7F59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7206168-9950-35AF-3660-B658AEE5B4A2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7AD718-DAC2-6757-C5FC-4E95F47A382E}"/>
                </a:ext>
              </a:extLst>
            </p:cNvPr>
            <p:cNvGrpSpPr/>
            <p:nvPr/>
          </p:nvGrpSpPr>
          <p:grpSpPr>
            <a:xfrm>
              <a:off x="6907618" y="4170670"/>
              <a:ext cx="1173111" cy="581799"/>
              <a:chOff x="5301468" y="2235738"/>
              <a:chExt cx="1173111" cy="581799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873D632-3177-A275-61FD-B2D4BE377845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9154396-B6C5-AFD2-3DF9-1B374B402937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BE91418-F62B-B841-F030-C541AE804F0D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364FC88-DA0E-991E-C4D9-A7B2BDD324C0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45885F8-A711-E7B5-5FF8-9008CC93736F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3F9977C-BFF1-E54C-1358-31892A8973D9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394C2D5-ED49-87E5-AD6A-651BEFFB9A9D}"/>
                </a:ext>
              </a:extLst>
            </p:cNvPr>
            <p:cNvGrpSpPr/>
            <p:nvPr/>
          </p:nvGrpSpPr>
          <p:grpSpPr>
            <a:xfrm>
              <a:off x="8057030" y="4170670"/>
              <a:ext cx="1173111" cy="581799"/>
              <a:chOff x="5301468" y="2235738"/>
              <a:chExt cx="1173111" cy="581799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1B86464-88B9-916F-CF3B-BFCA6E53F1FE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8C175E-A31D-5508-6510-EB7329DE2F61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D9AB654-5684-51CD-3916-9CD6FA3CAE21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496A51B-E5B1-BC30-3D52-8C4660D09281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84C455A-D0B9-1DBF-DD8C-E7109B665CA7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FA8B8D-C81A-8826-85F3-E6300CA25EF1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40264CD-AF51-395B-9A18-798F825C99A4}"/>
                </a:ext>
              </a:extLst>
            </p:cNvPr>
            <p:cNvGrpSpPr/>
            <p:nvPr/>
          </p:nvGrpSpPr>
          <p:grpSpPr>
            <a:xfrm>
              <a:off x="8836017" y="3465475"/>
              <a:ext cx="1173111" cy="581799"/>
              <a:chOff x="5301468" y="2235738"/>
              <a:chExt cx="1173111" cy="581799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3BF024D-D51E-6845-0180-544347AAFD61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C64F703-EEA8-3363-99F5-51EAF9CE3EEF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CD852F4-F6EE-0E93-B30D-3A9A9A7543BD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D808301-CD30-1608-E7DD-5A2DD96A6B18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BE08A9B-0869-87EF-DDE6-66974C2AF2A7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81A6E04-F467-ABF8-1AF5-7B552EE69786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305EA12-8A69-BA84-BCD3-FB6E25E4315F}"/>
                </a:ext>
              </a:extLst>
            </p:cNvPr>
            <p:cNvGrpSpPr/>
            <p:nvPr/>
          </p:nvGrpSpPr>
          <p:grpSpPr>
            <a:xfrm>
              <a:off x="5454050" y="5335775"/>
              <a:ext cx="1173111" cy="581799"/>
              <a:chOff x="5301468" y="2235738"/>
              <a:chExt cx="1173111" cy="58179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73542523-F943-C397-A23E-439080DEDF4D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DE998D-7CE4-4B82-9CFB-BCE1C66D6887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67F8190-4DEC-A84B-CE48-C001B590D47D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73A48F-9187-780B-1C54-0BC12BDE055F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9FFE549-2CEE-5337-E553-F1518F8A9675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1038E577-173F-D9BA-B2A0-3FF5CC389E45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84EE7D4-5C4A-D8A9-2928-D72C43A09DD8}"/>
                </a:ext>
              </a:extLst>
            </p:cNvPr>
            <p:cNvGrpSpPr/>
            <p:nvPr/>
          </p:nvGrpSpPr>
          <p:grpSpPr>
            <a:xfrm>
              <a:off x="6785410" y="5328671"/>
              <a:ext cx="1173111" cy="581799"/>
              <a:chOff x="5301468" y="2235738"/>
              <a:chExt cx="1173111" cy="58179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8F21170-A53A-5E6D-CF7D-0CA7C69D386A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B4F4F2-BF60-F2C6-ED45-731940D4F547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68E5F9-5524-D8A1-CB22-36617DC19B89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4110C3A-8E8E-7353-46D2-1C385C7767DA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D57AEC8-33D3-D96C-43AC-68461B1FFB7D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73CD778-1E50-A70F-E31E-BB1D13625CA1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E0677C0-6565-1C79-0B68-4DC912DD8AFF}"/>
                </a:ext>
              </a:extLst>
            </p:cNvPr>
            <p:cNvGrpSpPr/>
            <p:nvPr/>
          </p:nvGrpSpPr>
          <p:grpSpPr>
            <a:xfrm>
              <a:off x="8103368" y="5349630"/>
              <a:ext cx="1173111" cy="581799"/>
              <a:chOff x="5301468" y="2235738"/>
              <a:chExt cx="1173111" cy="581799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0453565-194E-F530-AED1-9E6FFA1C911E}"/>
                  </a:ext>
                </a:extLst>
              </p:cNvPr>
              <p:cNvSpPr/>
              <p:nvPr/>
            </p:nvSpPr>
            <p:spPr>
              <a:xfrm>
                <a:off x="5446315" y="2301626"/>
                <a:ext cx="874044" cy="1547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CC802EA-D1DC-C52D-67EA-16B00A4EBEFF}"/>
                  </a:ext>
                </a:extLst>
              </p:cNvPr>
              <p:cNvSpPr txBox="1"/>
              <p:nvPr/>
            </p:nvSpPr>
            <p:spPr>
              <a:xfrm>
                <a:off x="5301468" y="22357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costs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1F23FA5-F1E1-EEA4-6B64-8C275CD96254}"/>
                  </a:ext>
                </a:extLst>
              </p:cNvPr>
              <p:cNvSpPr/>
              <p:nvPr/>
            </p:nvSpPr>
            <p:spPr>
              <a:xfrm>
                <a:off x="5446315" y="2453720"/>
                <a:ext cx="874044" cy="15476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12EC231-31DA-9A26-B169-4284A0172278}"/>
                  </a:ext>
                </a:extLst>
              </p:cNvPr>
              <p:cNvSpPr/>
              <p:nvPr/>
            </p:nvSpPr>
            <p:spPr>
              <a:xfrm>
                <a:off x="5446315" y="2605814"/>
                <a:ext cx="874044" cy="1547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B2F7BD9-53CD-CD8E-B8B4-045E23D2575E}"/>
                  </a:ext>
                </a:extLst>
              </p:cNvPr>
              <p:cNvSpPr txBox="1"/>
              <p:nvPr/>
            </p:nvSpPr>
            <p:spPr>
              <a:xfrm>
                <a:off x="5308096" y="23881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returns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C98CAF3-9383-3585-A169-D9A5CD30D93C}"/>
                  </a:ext>
                </a:extLst>
              </p:cNvPr>
              <p:cNvSpPr txBox="1"/>
              <p:nvPr/>
            </p:nvSpPr>
            <p:spPr>
              <a:xfrm>
                <a:off x="5314723" y="2540538"/>
                <a:ext cx="115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constraints</a:t>
                </a:r>
                <a:endParaRPr lang="en-US" sz="12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25228B3-6B25-ABD0-ED56-B162AFA31C79}"/>
              </a:ext>
            </a:extLst>
          </p:cNvPr>
          <p:cNvGrpSpPr/>
          <p:nvPr/>
        </p:nvGrpSpPr>
        <p:grpSpPr>
          <a:xfrm>
            <a:off x="7555623" y="2463802"/>
            <a:ext cx="4618808" cy="1096665"/>
            <a:chOff x="7555623" y="2463802"/>
            <a:chExt cx="4618808" cy="1096665"/>
          </a:xfrm>
        </p:grpSpPr>
        <p:sp>
          <p:nvSpPr>
            <p:cNvPr id="133" name="Up-Down Arrow 132">
              <a:extLst>
                <a:ext uri="{FF2B5EF4-FFF2-40B4-BE49-F238E27FC236}">
                  <a16:creationId xmlns:a16="http://schemas.microsoft.com/office/drawing/2014/main" id="{358BD6C9-178D-ABBC-33F4-E16630567EA0}"/>
                </a:ext>
              </a:extLst>
            </p:cNvPr>
            <p:cNvSpPr/>
            <p:nvPr/>
          </p:nvSpPr>
          <p:spPr>
            <a:xfrm rot="2622174">
              <a:off x="7555623" y="2756461"/>
              <a:ext cx="180708" cy="804006"/>
            </a:xfrm>
            <a:prstGeom prst="upDownArrow">
              <a:avLst/>
            </a:prstGeom>
            <a:solidFill>
              <a:srgbClr val="F229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Up-Down Arrow 133">
              <a:extLst>
                <a:ext uri="{FF2B5EF4-FFF2-40B4-BE49-F238E27FC236}">
                  <a16:creationId xmlns:a16="http://schemas.microsoft.com/office/drawing/2014/main" id="{164BF292-2E20-3E8C-4107-844C1CD41636}"/>
                </a:ext>
              </a:extLst>
            </p:cNvPr>
            <p:cNvSpPr/>
            <p:nvPr/>
          </p:nvSpPr>
          <p:spPr>
            <a:xfrm rot="18892501">
              <a:off x="8225929" y="2751894"/>
              <a:ext cx="180708" cy="804006"/>
            </a:xfrm>
            <a:prstGeom prst="upDownArrow">
              <a:avLst/>
            </a:prstGeom>
            <a:solidFill>
              <a:srgbClr val="F229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6AC6E75-11D6-220E-2374-F730063D56CF}"/>
                </a:ext>
              </a:extLst>
            </p:cNvPr>
            <p:cNvGrpSpPr/>
            <p:nvPr/>
          </p:nvGrpSpPr>
          <p:grpSpPr>
            <a:xfrm>
              <a:off x="8319777" y="2463802"/>
              <a:ext cx="3854654" cy="746687"/>
              <a:chOff x="8306525" y="2225264"/>
              <a:chExt cx="3854654" cy="746687"/>
            </a:xfrm>
          </p:grpSpPr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6F452A36-FE40-2DE4-3149-8B3F3F4CDEAC}"/>
                  </a:ext>
                </a:extLst>
              </p:cNvPr>
              <p:cNvSpPr/>
              <p:nvPr/>
            </p:nvSpPr>
            <p:spPr>
              <a:xfrm>
                <a:off x="8306525" y="2225264"/>
                <a:ext cx="3786416" cy="746687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229BB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9C6C5B2-66F6-2CF4-6A23-3DAA67A1AD63}"/>
                  </a:ext>
                </a:extLst>
              </p:cNvPr>
              <p:cNvSpPr txBox="1"/>
              <p:nvPr/>
            </p:nvSpPr>
            <p:spPr>
              <a:xfrm>
                <a:off x="8309010" y="2275441"/>
                <a:ext cx="3852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Price</a:t>
                </a:r>
                <a:r>
                  <a:rPr lang="en-US" b="1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: </a:t>
                </a:r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What price does T</a:t>
                </a:r>
                <a:r>
                  <a:rPr lang="en-US" baseline="-250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0</a:t>
                </a:r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1 pay?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Tenor</a:t>
                </a:r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: How quickly does  T</a:t>
                </a:r>
                <a:r>
                  <a:rPr lang="en-US" baseline="-250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0</a:t>
                </a:r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1 pay?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30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1FA32-7C5D-27DE-3CFB-10A5075F5998}"/>
              </a:ext>
            </a:extLst>
          </p:cNvPr>
          <p:cNvSpPr txBox="1"/>
          <p:nvPr/>
        </p:nvSpPr>
        <p:spPr>
          <a:xfrm>
            <a:off x="4515229" y="1831786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Fragility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B3C6B-F4A7-E463-E037-A4D6503E0EC3}"/>
              </a:ext>
            </a:extLst>
          </p:cNvPr>
          <p:cNvSpPr/>
          <p:nvPr/>
        </p:nvSpPr>
        <p:spPr>
          <a:xfrm flipH="1">
            <a:off x="4251960" y="1760277"/>
            <a:ext cx="13272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1F0F3-4F96-21B7-FFAA-708FFB191060}"/>
              </a:ext>
            </a:extLst>
          </p:cNvPr>
          <p:cNvSpPr txBox="1"/>
          <p:nvPr/>
        </p:nvSpPr>
        <p:spPr>
          <a:xfrm>
            <a:off x="4515229" y="279534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E1B7-44B8-EE0C-E684-F14947E6439F}"/>
              </a:ext>
            </a:extLst>
          </p:cNvPr>
          <p:cNvSpPr/>
          <p:nvPr/>
        </p:nvSpPr>
        <p:spPr>
          <a:xfrm flipH="1">
            <a:off x="4251960" y="2723838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F6A-17FE-CE15-C808-6619C7449CD8}"/>
              </a:ext>
            </a:extLst>
          </p:cNvPr>
          <p:cNvSpPr txBox="1"/>
          <p:nvPr/>
        </p:nvSpPr>
        <p:spPr>
          <a:xfrm>
            <a:off x="4515229" y="375890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BD13C-4969-7BF9-E10B-79275BBBCFB1}"/>
              </a:ext>
            </a:extLst>
          </p:cNvPr>
          <p:cNvSpPr/>
          <p:nvPr/>
        </p:nvSpPr>
        <p:spPr>
          <a:xfrm flipH="1">
            <a:off x="4251960" y="3687399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77F52-03F2-C69D-C596-4AF55A63E9AD}"/>
              </a:ext>
            </a:extLst>
          </p:cNvPr>
          <p:cNvSpPr txBox="1"/>
          <p:nvPr/>
        </p:nvSpPr>
        <p:spPr>
          <a:xfrm>
            <a:off x="4515229" y="479397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Possibilities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D04D7D-5A44-0919-BF20-2FF1F223942F}"/>
              </a:ext>
            </a:extLst>
          </p:cNvPr>
          <p:cNvSpPr/>
          <p:nvPr/>
        </p:nvSpPr>
        <p:spPr>
          <a:xfrm flipH="1">
            <a:off x="4251960" y="4722470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DA5B-675C-1143-205A-7BAB8103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07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 Scaffolding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AAC08-5806-4D84-E193-B4F4BB2B34F7}"/>
              </a:ext>
            </a:extLst>
          </p:cNvPr>
          <p:cNvSpPr txBox="1"/>
          <p:nvPr/>
        </p:nvSpPr>
        <p:spPr>
          <a:xfrm>
            <a:off x="2874800" y="1234351"/>
            <a:ext cx="708559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Directed acyclic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Can be made probabilistic (Bayesian network)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Penalty as a function of tradeoff in time and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Cost of capital / liquidity needs / etc. are constantly changing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Production and payments can fluctuate over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Possible disruptions in the network (probabilistic)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Dynamic over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Flow of capital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Network structure itself </a:t>
            </a:r>
          </a:p>
        </p:txBody>
      </p:sp>
    </p:spTree>
    <p:extLst>
      <p:ext uri="{BB962C8B-B14F-4D97-AF65-F5344CB8AC3E}">
        <p14:creationId xmlns:p14="http://schemas.microsoft.com/office/powerpoint/2010/main" val="157303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Why is this novel?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CAAC08-5806-4D84-E193-B4F4BB2B34F7}"/>
              </a:ext>
            </a:extLst>
          </p:cNvPr>
          <p:cNvSpPr txBox="1"/>
          <p:nvPr/>
        </p:nvSpPr>
        <p:spPr>
          <a:xfrm>
            <a:off x="2874800" y="1234351"/>
            <a:ext cx="9482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Most prior work focuses on physical supply chains, not financial supply chains.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Current financing approaches are focusing around providing credit to bide the liquidity requirements, not to optimize the uses and deployment of capital.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Most current tools facilitate tactical, bilateral transactions, not strategic capital optimization for the whole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1687487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Challenges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CCDBF0F-7097-890D-BB89-21C966878F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967171"/>
              </p:ext>
            </p:extLst>
          </p:nvPr>
        </p:nvGraphicFramePr>
        <p:xfrm>
          <a:off x="8925424" y="2287238"/>
          <a:ext cx="2628900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628900" imgH="2832100" progId="Excel.Sheet.12">
                  <p:embed/>
                </p:oleObj>
              </mc:Choice>
              <mc:Fallback>
                <p:oleObj name="Worksheet" r:id="rId2" imgW="2628900" imgH="2832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25424" y="2287238"/>
                        <a:ext cx="2628900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F18D70-DF99-5747-8666-536517A0B14F}"/>
              </a:ext>
            </a:extLst>
          </p:cNvPr>
          <p:cNvSpPr txBox="1"/>
          <p:nvPr/>
        </p:nvSpPr>
        <p:spPr>
          <a:xfrm>
            <a:off x="2874801" y="1234351"/>
            <a:ext cx="49204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availability and quality are uneven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Difficult to get complete picture of the entire supply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Need to work directly with client’s suppliers to complement existing data –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are often outdated (for supply chain relationships)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Need to estimate bargaining power qualitatively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not granular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Total annual sales, but not invoice by invoice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Different products and customer segments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083E6-7EB8-7FF9-57F4-CA2D1959209A}"/>
              </a:ext>
            </a:extLst>
          </p:cNvPr>
          <p:cNvSpPr txBox="1"/>
          <p:nvPr/>
        </p:nvSpPr>
        <p:spPr>
          <a:xfrm>
            <a:off x="3028510" y="6499966"/>
            <a:ext cx="13306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r>
              <a:rPr lang="en-US" altLang="ja-JP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Sources</a:t>
            </a:r>
            <a:r>
              <a:rPr lang="ja-JP" alt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ja-JP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FactSet</a:t>
            </a:r>
            <a:endParaRPr lang="ja-JP" altLang="en-US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30BF9-1724-937C-D986-63809C6BBFFC}"/>
              </a:ext>
            </a:extLst>
          </p:cNvPr>
          <p:cNvSpPr txBox="1"/>
          <p:nvPr/>
        </p:nvSpPr>
        <p:spPr>
          <a:xfrm>
            <a:off x="8904377" y="1919499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Current data (FactSet)</a:t>
            </a:r>
          </a:p>
        </p:txBody>
      </p:sp>
    </p:spTree>
    <p:extLst>
      <p:ext uri="{BB962C8B-B14F-4D97-AF65-F5344CB8AC3E}">
        <p14:creationId xmlns:p14="http://schemas.microsoft.com/office/powerpoint/2010/main" val="1135269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1FA32-7C5D-27DE-3CFB-10A5075F5998}"/>
              </a:ext>
            </a:extLst>
          </p:cNvPr>
          <p:cNvSpPr txBox="1"/>
          <p:nvPr/>
        </p:nvSpPr>
        <p:spPr>
          <a:xfrm>
            <a:off x="4515229" y="1831786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B3C6B-F4A7-E463-E037-A4D6503E0EC3}"/>
              </a:ext>
            </a:extLst>
          </p:cNvPr>
          <p:cNvSpPr/>
          <p:nvPr/>
        </p:nvSpPr>
        <p:spPr>
          <a:xfrm flipH="1">
            <a:off x="4251960" y="1760277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1F0F3-4F96-21B7-FFAA-708FFB191060}"/>
              </a:ext>
            </a:extLst>
          </p:cNvPr>
          <p:cNvSpPr txBox="1"/>
          <p:nvPr/>
        </p:nvSpPr>
        <p:spPr>
          <a:xfrm>
            <a:off x="4515229" y="279534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Challenges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9E1B7-44B8-EE0C-E684-F14947E6439F}"/>
              </a:ext>
            </a:extLst>
          </p:cNvPr>
          <p:cNvSpPr/>
          <p:nvPr/>
        </p:nvSpPr>
        <p:spPr>
          <a:xfrm flipH="1">
            <a:off x="4251960" y="2723838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B1F6A-17FE-CE15-C808-6619C7449CD8}"/>
              </a:ext>
            </a:extLst>
          </p:cNvPr>
          <p:cNvSpPr txBox="1"/>
          <p:nvPr/>
        </p:nvSpPr>
        <p:spPr>
          <a:xfrm>
            <a:off x="4515229" y="375890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BD13C-4969-7BF9-E10B-79275BBBCFB1}"/>
              </a:ext>
            </a:extLst>
          </p:cNvPr>
          <p:cNvSpPr/>
          <p:nvPr/>
        </p:nvSpPr>
        <p:spPr>
          <a:xfrm flipH="1">
            <a:off x="4251960" y="3687399"/>
            <a:ext cx="132729" cy="6046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77F52-03F2-C69D-C596-4AF55A63E9AD}"/>
              </a:ext>
            </a:extLst>
          </p:cNvPr>
          <p:cNvSpPr txBox="1"/>
          <p:nvPr/>
        </p:nvSpPr>
        <p:spPr>
          <a:xfrm>
            <a:off x="4515229" y="479397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Possibilities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D04D7D-5A44-0919-BF20-2FF1F223942F}"/>
              </a:ext>
            </a:extLst>
          </p:cNvPr>
          <p:cNvSpPr/>
          <p:nvPr/>
        </p:nvSpPr>
        <p:spPr>
          <a:xfrm flipH="1">
            <a:off x="4251960" y="4722470"/>
            <a:ext cx="132729" cy="6046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ADA5B-675C-1143-205A-7BAB8103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3207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9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4DB789-C0B6-0760-AAC0-02FEAD2211A8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CCC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7B22E4-E1BC-0B6D-2E67-6A65854031AB}"/>
              </a:ext>
            </a:extLst>
          </p:cNvPr>
          <p:cNvSpPr txBox="1"/>
          <p:nvPr/>
        </p:nvSpPr>
        <p:spPr>
          <a:xfrm>
            <a:off x="2822285" y="444481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Cash Conversion Cycle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10B0A1-E183-4FEF-54BC-E927AE2E309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76E362-EB86-1456-D959-E61ADF7D6BE6}"/>
              </a:ext>
            </a:extLst>
          </p:cNvPr>
          <p:cNvSpPr txBox="1"/>
          <p:nvPr/>
        </p:nvSpPr>
        <p:spPr>
          <a:xfrm>
            <a:off x="3028510" y="6499966"/>
            <a:ext cx="57311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r>
              <a:rPr lang="en-US" altLang="ja-JP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Sources</a:t>
            </a:r>
            <a:r>
              <a:rPr lang="ja-JP" alt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ja-JP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</a:t>
            </a:r>
            <a:r>
              <a:rPr lang="en-US" altLang="ja-JP" sz="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www.investopedia.com</a:t>
            </a:r>
            <a:r>
              <a:rPr lang="en-US" altLang="ja-JP" sz="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/terms/c/</a:t>
            </a:r>
            <a:r>
              <a:rPr lang="en-US" altLang="ja-JP" sz="8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cashconversioncycle.asp</a:t>
            </a:r>
            <a:endParaRPr lang="ja-JP" altLang="en-US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527258-C186-13B7-E87F-AECD62E76568}"/>
              </a:ext>
            </a:extLst>
          </p:cNvPr>
          <p:cNvSpPr txBox="1"/>
          <p:nvPr/>
        </p:nvSpPr>
        <p:spPr>
          <a:xfrm>
            <a:off x="2822284" y="1128595"/>
            <a:ext cx="8574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The CCC metric that expresses the length of time (in days) that it takes for a company to convert its investments in inventory and other resources into cash flows from sales.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C4D53C-E11B-34C5-894B-0C6A61A039F8}"/>
              </a:ext>
            </a:extLst>
          </p:cNvPr>
          <p:cNvSpPr txBox="1"/>
          <p:nvPr/>
        </p:nvSpPr>
        <p:spPr>
          <a:xfrm>
            <a:off x="2874800" y="1952381"/>
            <a:ext cx="46897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CCC = </a:t>
            </a:r>
            <a:r>
              <a:rPr lang="en-US" sz="24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DIO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DSO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- </a:t>
            </a:r>
            <a:r>
              <a:rPr lang="en-US" sz="2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DPO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07D13D-D45C-97EE-B6E9-948564F9B7FE}"/>
              </a:ext>
            </a:extLst>
          </p:cNvPr>
          <p:cNvGrpSpPr/>
          <p:nvPr/>
        </p:nvGrpSpPr>
        <p:grpSpPr>
          <a:xfrm>
            <a:off x="2874799" y="2629540"/>
            <a:ext cx="6365545" cy="732415"/>
            <a:chOff x="2874799" y="2629540"/>
            <a:chExt cx="6365545" cy="7324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C2CCE9-9555-7B50-B324-0050778A168A}"/>
                </a:ext>
              </a:extLst>
            </p:cNvPr>
            <p:cNvSpPr txBox="1"/>
            <p:nvPr/>
          </p:nvSpPr>
          <p:spPr>
            <a:xfrm>
              <a:off x="2874800" y="2961845"/>
              <a:ext cx="616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DIO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= Average Inventory / COGS x 365 Days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61867C0-044A-45BB-F883-2AFF76E7C4A2}"/>
                </a:ext>
              </a:extLst>
            </p:cNvPr>
            <p:cNvGrpSpPr/>
            <p:nvPr/>
          </p:nvGrpSpPr>
          <p:grpSpPr>
            <a:xfrm>
              <a:off x="2874799" y="2629540"/>
              <a:ext cx="6365545" cy="338554"/>
              <a:chOff x="2874799" y="2629540"/>
              <a:chExt cx="6365545" cy="33855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A657D5-4631-F869-B168-AB866C71B227}"/>
                  </a:ext>
                </a:extLst>
              </p:cNvPr>
              <p:cNvSpPr txBox="1"/>
              <p:nvPr/>
            </p:nvSpPr>
            <p:spPr>
              <a:xfrm>
                <a:off x="2874799" y="2629540"/>
                <a:ext cx="3537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Days </a:t>
                </a:r>
                <a:r>
                  <a:rPr lang="en-US" sz="1600" b="1" dirty="0">
                    <a:solidFill>
                      <a:srgbClr val="00B05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Inventory</a:t>
                </a:r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Outstanding</a:t>
                </a:r>
                <a:endPara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1C0AF0C-ACD3-3630-B371-3A2CF7825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1653" y="2953893"/>
                <a:ext cx="628869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7C89AC-685E-8427-060D-754221E8F86E}"/>
              </a:ext>
            </a:extLst>
          </p:cNvPr>
          <p:cNvGrpSpPr/>
          <p:nvPr/>
        </p:nvGrpSpPr>
        <p:grpSpPr>
          <a:xfrm>
            <a:off x="2874799" y="3650108"/>
            <a:ext cx="7611113" cy="746772"/>
            <a:chOff x="2874799" y="3650108"/>
            <a:chExt cx="7611113" cy="746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99DC78-55D0-5CC5-420D-DF7C34156F07}"/>
                </a:ext>
              </a:extLst>
            </p:cNvPr>
            <p:cNvSpPr txBox="1"/>
            <p:nvPr/>
          </p:nvSpPr>
          <p:spPr>
            <a:xfrm>
              <a:off x="2874800" y="3996770"/>
              <a:ext cx="76111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DSO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= Average Accounts Receivable / Revenue x 365 Days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5B5DC92-BE18-570B-9596-021F61549732}"/>
                </a:ext>
              </a:extLst>
            </p:cNvPr>
            <p:cNvGrpSpPr/>
            <p:nvPr/>
          </p:nvGrpSpPr>
          <p:grpSpPr>
            <a:xfrm>
              <a:off x="2874799" y="3650108"/>
              <a:ext cx="6365545" cy="338554"/>
              <a:chOff x="2874799" y="3650108"/>
              <a:chExt cx="6365545" cy="33855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73E29C-A52F-1830-A9D2-539076FAF945}"/>
                  </a:ext>
                </a:extLst>
              </p:cNvPr>
              <p:cNvSpPr txBox="1"/>
              <p:nvPr/>
            </p:nvSpPr>
            <p:spPr>
              <a:xfrm>
                <a:off x="2874799" y="3650108"/>
                <a:ext cx="3537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Days </a:t>
                </a:r>
                <a:r>
                  <a:rPr lang="en-US" sz="1600" b="1" dirty="0">
                    <a:solidFill>
                      <a:schemeClr val="accent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Sales</a:t>
                </a:r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Outstanding</a:t>
                </a:r>
                <a:endPara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C7EB3EF-DB54-A145-1EBD-EAE8CB82D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1653" y="3978121"/>
                <a:ext cx="628869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87E3A7-43C2-6E92-E15B-E51E932A74B3}"/>
              </a:ext>
            </a:extLst>
          </p:cNvPr>
          <p:cNvGrpSpPr/>
          <p:nvPr/>
        </p:nvGrpSpPr>
        <p:grpSpPr>
          <a:xfrm>
            <a:off x="2874799" y="4704900"/>
            <a:ext cx="6365545" cy="745023"/>
            <a:chOff x="2874799" y="4704900"/>
            <a:chExt cx="6365545" cy="74502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FA026B-FA24-062A-D07F-8F085269219C}"/>
                </a:ext>
              </a:extLst>
            </p:cNvPr>
            <p:cNvSpPr txBox="1"/>
            <p:nvPr/>
          </p:nvSpPr>
          <p:spPr>
            <a:xfrm>
              <a:off x="2874800" y="5049813"/>
              <a:ext cx="616232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DPO</a:t>
              </a:r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= Average Accounts Payables / COGS x 365 Days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4C5F0BC-B08E-C778-FF61-2A6F2BCF523A}"/>
                </a:ext>
              </a:extLst>
            </p:cNvPr>
            <p:cNvGrpSpPr/>
            <p:nvPr/>
          </p:nvGrpSpPr>
          <p:grpSpPr>
            <a:xfrm>
              <a:off x="2874799" y="4704900"/>
              <a:ext cx="6365545" cy="338554"/>
              <a:chOff x="2874799" y="4704900"/>
              <a:chExt cx="6365545" cy="33855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1355EA-4353-CFC2-4C07-00CF07A42F83}"/>
                  </a:ext>
                </a:extLst>
              </p:cNvPr>
              <p:cNvSpPr txBox="1"/>
              <p:nvPr/>
            </p:nvSpPr>
            <p:spPr>
              <a:xfrm>
                <a:off x="2874799" y="4704900"/>
                <a:ext cx="35378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Days </a:t>
                </a:r>
                <a:r>
                  <a:rPr lang="en-US" sz="16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Payable</a:t>
                </a:r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Outstanding</a:t>
                </a:r>
                <a:endPara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DB9F2E-BB2F-0A3E-6666-902106F28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51653" y="5037938"/>
                <a:ext cx="628869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EC6091E-1B7C-D476-DEE4-13EA9ED6CC97}"/>
              </a:ext>
            </a:extLst>
          </p:cNvPr>
          <p:cNvSpPr txBox="1"/>
          <p:nvPr/>
        </p:nvSpPr>
        <p:spPr>
          <a:xfrm>
            <a:off x="2874800" y="5951854"/>
            <a:ext cx="6162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Shorter CCC is “better”: 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faster conversion to cash.</a:t>
            </a:r>
          </a:p>
        </p:txBody>
      </p:sp>
    </p:spTree>
    <p:extLst>
      <p:ext uri="{BB962C8B-B14F-4D97-AF65-F5344CB8AC3E}">
        <p14:creationId xmlns:p14="http://schemas.microsoft.com/office/powerpoint/2010/main" val="139612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36784-CB95-9EBD-EF23-2CC4E5993A27}"/>
              </a:ext>
            </a:extLst>
          </p:cNvPr>
          <p:cNvCxnSpPr/>
          <p:nvPr/>
        </p:nvCxnSpPr>
        <p:spPr>
          <a:xfrm>
            <a:off x="3948545" y="2577896"/>
            <a:ext cx="7273637" cy="0"/>
          </a:xfrm>
          <a:prstGeom prst="line">
            <a:avLst/>
          </a:prstGeom>
          <a:ln w="19050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4DB789-C0B6-0760-AAC0-02FEAD2211A8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CCC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7B22E4-E1BC-0B6D-2E67-6A65854031AB}"/>
              </a:ext>
            </a:extLst>
          </p:cNvPr>
          <p:cNvSpPr txBox="1"/>
          <p:nvPr/>
        </p:nvSpPr>
        <p:spPr>
          <a:xfrm>
            <a:off x="2822285" y="444481"/>
            <a:ext cx="5299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Cash Conversion Cycle: Toyota vs. Tesla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10B0A1-E183-4FEF-54BC-E927AE2E309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79907F9-79F7-5718-294C-97ED70E74F50}"/>
              </a:ext>
            </a:extLst>
          </p:cNvPr>
          <p:cNvGraphicFramePr>
            <a:graphicFrameLocks/>
          </p:cNvGraphicFramePr>
          <p:nvPr/>
        </p:nvGraphicFramePr>
        <p:xfrm>
          <a:off x="3545551" y="1426749"/>
          <a:ext cx="7808247" cy="468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C1D757-CDCC-2882-F8EA-D580F9A05192}"/>
              </a:ext>
            </a:extLst>
          </p:cNvPr>
          <p:cNvSpPr txBox="1"/>
          <p:nvPr/>
        </p:nvSpPr>
        <p:spPr>
          <a:xfrm>
            <a:off x="3148772" y="1772972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01417-1A13-6C09-FBC2-B58EA36BAAF9}"/>
              </a:ext>
            </a:extLst>
          </p:cNvPr>
          <p:cNvSpPr txBox="1"/>
          <p:nvPr/>
        </p:nvSpPr>
        <p:spPr>
          <a:xfrm>
            <a:off x="9076002" y="5810634"/>
            <a:ext cx="7857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E1BC-09DF-1D30-2670-A070825CDBC8}"/>
              </a:ext>
            </a:extLst>
          </p:cNvPr>
          <p:cNvSpPr txBox="1"/>
          <p:nvPr/>
        </p:nvSpPr>
        <p:spPr>
          <a:xfrm>
            <a:off x="5202097" y="5810634"/>
            <a:ext cx="10454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TOYOTA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98A3BB-6EFB-C18E-C6C2-EF2FD03E5BBE}"/>
              </a:ext>
            </a:extLst>
          </p:cNvPr>
          <p:cNvGrpSpPr/>
          <p:nvPr/>
        </p:nvGrpSpPr>
        <p:grpSpPr>
          <a:xfrm>
            <a:off x="6325028" y="1979910"/>
            <a:ext cx="2750974" cy="2896307"/>
            <a:chOff x="6325028" y="1979910"/>
            <a:chExt cx="2750974" cy="289630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CC4F3C-3EA0-93A7-4CC6-9E6DB6B9C82E}"/>
                </a:ext>
              </a:extLst>
            </p:cNvPr>
            <p:cNvCxnSpPr>
              <a:cxnSpLocks/>
            </p:cNvCxnSpPr>
            <p:nvPr/>
          </p:nvCxnSpPr>
          <p:spPr>
            <a:xfrm>
              <a:off x="6325028" y="1979910"/>
              <a:ext cx="2456115" cy="28963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4466C6-4AE9-9970-C321-6F2D20428D67}"/>
                </a:ext>
              </a:extLst>
            </p:cNvPr>
            <p:cNvSpPr txBox="1"/>
            <p:nvPr/>
          </p:nvSpPr>
          <p:spPr>
            <a:xfrm>
              <a:off x="6723573" y="3496323"/>
              <a:ext cx="235242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108.7 days</a:t>
              </a:r>
              <a:endParaRPr lang="en-US" sz="4400" b="1" dirty="0"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9BC98D-F222-559E-C09A-9CCD0B21AA8F}"/>
                </a:ext>
              </a:extLst>
            </p:cNvPr>
            <p:cNvSpPr txBox="1"/>
            <p:nvPr/>
          </p:nvSpPr>
          <p:spPr>
            <a:xfrm>
              <a:off x="6956967" y="3266641"/>
              <a:ext cx="1581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Difference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D2EB24D-AFEC-0108-13B4-2223AA2EE41D}"/>
              </a:ext>
            </a:extLst>
          </p:cNvPr>
          <p:cNvSpPr txBox="1"/>
          <p:nvPr/>
        </p:nvSpPr>
        <p:spPr>
          <a:xfrm>
            <a:off x="7747502" y="2239342"/>
            <a:ext cx="351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Automobile Industry Average: </a:t>
            </a:r>
            <a:r>
              <a:rPr lang="en-US" sz="1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84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F0C22-8CAC-544C-8241-C5709452D275}"/>
              </a:ext>
            </a:extLst>
          </p:cNvPr>
          <p:cNvSpPr txBox="1"/>
          <p:nvPr/>
        </p:nvSpPr>
        <p:spPr>
          <a:xfrm>
            <a:off x="4693892" y="6493867"/>
            <a:ext cx="72106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Includes financing to distributors.  We </a:t>
            </a:r>
            <a:r>
              <a:rPr lang="en-US" sz="10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belive</a:t>
            </a:r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this should be counted as well, as it’s a conscious company strategy and use of capital.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AAD988-F6F5-AB41-AF1B-39E7EBE6E34A}"/>
              </a:ext>
            </a:extLst>
          </p:cNvPr>
          <p:cNvSpPr txBox="1"/>
          <p:nvPr/>
        </p:nvSpPr>
        <p:spPr>
          <a:xfrm>
            <a:off x="4961714" y="1612452"/>
            <a:ext cx="152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107.4 days</a:t>
            </a:r>
            <a:r>
              <a:rPr 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*</a:t>
            </a:r>
            <a:endParaRPr lang="en-US" sz="2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AA58F-BDB9-6080-A596-70D52C3C2A3A}"/>
              </a:ext>
            </a:extLst>
          </p:cNvPr>
          <p:cNvSpPr txBox="1"/>
          <p:nvPr/>
        </p:nvSpPr>
        <p:spPr>
          <a:xfrm>
            <a:off x="8589132" y="4731803"/>
            <a:ext cx="1526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-1.26 days</a:t>
            </a:r>
            <a:endParaRPr lang="en-US" sz="2800" b="1" dirty="0">
              <a:solidFill>
                <a:srgbClr val="00B0F0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66C25A-9799-EF0A-099F-AF3819B00034}"/>
              </a:ext>
            </a:extLst>
          </p:cNvPr>
          <p:cNvSpPr txBox="1"/>
          <p:nvPr/>
        </p:nvSpPr>
        <p:spPr>
          <a:xfrm>
            <a:off x="2897880" y="6499966"/>
            <a:ext cx="13306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Sources</a:t>
            </a:r>
            <a:r>
              <a:rPr lang="ja-JP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FactSet</a:t>
            </a:r>
            <a:endParaRPr lang="ja-JP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761BF-59E2-94D9-35FC-5E7863DBDE03}"/>
              </a:ext>
            </a:extLst>
          </p:cNvPr>
          <p:cNvSpPr txBox="1"/>
          <p:nvPr/>
        </p:nvSpPr>
        <p:spPr>
          <a:xfrm>
            <a:off x="4641640" y="6327966"/>
            <a:ext cx="1709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en-US" sz="1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TESLA</a:t>
            </a:r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FY2022 to Dec 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C4CD45-F6EB-0EB3-3DE1-BAC0BE6FD825}"/>
              </a:ext>
            </a:extLst>
          </p:cNvPr>
          <p:cNvSpPr txBox="1"/>
          <p:nvPr/>
        </p:nvSpPr>
        <p:spPr>
          <a:xfrm>
            <a:off x="2897880" y="6327966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TOYOTA</a:t>
            </a:r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FY2022 to Mar 2023 </a:t>
            </a:r>
          </a:p>
        </p:txBody>
      </p:sp>
    </p:spTree>
    <p:extLst>
      <p:ext uri="{BB962C8B-B14F-4D97-AF65-F5344CB8AC3E}">
        <p14:creationId xmlns:p14="http://schemas.microsoft.com/office/powerpoint/2010/main" val="50757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4DB789-C0B6-0760-AAC0-02FEAD2211A8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CCC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7B22E4-E1BC-0B6D-2E67-6A65854031AB}"/>
              </a:ext>
            </a:extLst>
          </p:cNvPr>
          <p:cNvSpPr txBox="1"/>
          <p:nvPr/>
        </p:nvSpPr>
        <p:spPr>
          <a:xfrm>
            <a:off x="2822285" y="444481"/>
            <a:ext cx="532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If Toyota and Tessa equalized their CCC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10B0A1-E183-4FEF-54BC-E927AE2E309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87892E-7847-3AD0-9CA9-6966396CB004}"/>
              </a:ext>
            </a:extLst>
          </p:cNvPr>
          <p:cNvSpPr txBox="1"/>
          <p:nvPr/>
        </p:nvSpPr>
        <p:spPr>
          <a:xfrm>
            <a:off x="2897880" y="6499966"/>
            <a:ext cx="13306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Sources</a:t>
            </a:r>
            <a:r>
              <a:rPr lang="ja-JP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FactSet</a:t>
            </a:r>
            <a:endParaRPr lang="ja-JP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EECCD-DC86-E954-C868-AC12C7D21178}"/>
              </a:ext>
            </a:extLst>
          </p:cNvPr>
          <p:cNvSpPr txBox="1"/>
          <p:nvPr/>
        </p:nvSpPr>
        <p:spPr>
          <a:xfrm>
            <a:off x="4641640" y="6327966"/>
            <a:ext cx="1709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</a:t>
            </a:r>
            <a:r>
              <a:rPr lang="en-US" sz="1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TESLA</a:t>
            </a:r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FY2022 to Dec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94C68-74F6-B0BC-188F-0DDF28CBEA02}"/>
              </a:ext>
            </a:extLst>
          </p:cNvPr>
          <p:cNvSpPr txBox="1"/>
          <p:nvPr/>
        </p:nvSpPr>
        <p:spPr>
          <a:xfrm>
            <a:off x="2897880" y="6327966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TOYOTA</a:t>
            </a:r>
            <a:r>
              <a:rPr lang="en-US" sz="1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: FY2022 to Mar 2023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6E8110-F72E-BBC5-1738-AFCB30928BB2}"/>
              </a:ext>
            </a:extLst>
          </p:cNvPr>
          <p:cNvGrpSpPr/>
          <p:nvPr/>
        </p:nvGrpSpPr>
        <p:grpSpPr>
          <a:xfrm>
            <a:off x="2660756" y="1456817"/>
            <a:ext cx="8893568" cy="1008623"/>
            <a:chOff x="2660756" y="1456817"/>
            <a:chExt cx="8893568" cy="10086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193F1C-698E-AB98-DF13-F6C5712FDCA5}"/>
                </a:ext>
              </a:extLst>
            </p:cNvPr>
            <p:cNvSpPr/>
            <p:nvPr/>
          </p:nvSpPr>
          <p:spPr>
            <a:xfrm>
              <a:off x="4137524" y="1840211"/>
              <a:ext cx="130605" cy="625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DAF5FD-64F5-D8E6-E05C-A8D52B234868}"/>
                </a:ext>
              </a:extLst>
            </p:cNvPr>
            <p:cNvSpPr/>
            <p:nvPr/>
          </p:nvSpPr>
          <p:spPr>
            <a:xfrm>
              <a:off x="4295117" y="1840211"/>
              <a:ext cx="7259207" cy="625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424071-5E6F-943B-D718-5F6638DEBA27}"/>
                </a:ext>
              </a:extLst>
            </p:cNvPr>
            <p:cNvSpPr txBox="1"/>
            <p:nvPr/>
          </p:nvSpPr>
          <p:spPr>
            <a:xfrm>
              <a:off x="4117286" y="14568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C6952A-8306-FDCC-9DA9-FE43AE45C46C}"/>
                </a:ext>
              </a:extLst>
            </p:cNvPr>
            <p:cNvSpPr txBox="1"/>
            <p:nvPr/>
          </p:nvSpPr>
          <p:spPr>
            <a:xfrm>
              <a:off x="7302435" y="1992189"/>
              <a:ext cx="15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107.4 days</a:t>
              </a:r>
              <a:endParaRPr lang="en-US" sz="28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F70C90-23B0-C8AF-BD20-271BD9445460}"/>
                </a:ext>
              </a:extLst>
            </p:cNvPr>
            <p:cNvSpPr txBox="1"/>
            <p:nvPr/>
          </p:nvSpPr>
          <p:spPr>
            <a:xfrm>
              <a:off x="2660756" y="1992189"/>
              <a:ext cx="15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-1.26 days</a:t>
              </a:r>
              <a:endParaRPr lang="en-US" sz="2800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801417-1A13-6C09-FBC2-B58EA36BAAF9}"/>
              </a:ext>
            </a:extLst>
          </p:cNvPr>
          <p:cNvSpPr txBox="1"/>
          <p:nvPr/>
        </p:nvSpPr>
        <p:spPr>
          <a:xfrm>
            <a:off x="5579591" y="2592632"/>
            <a:ext cx="824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TESLA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E1BC-09DF-1D30-2670-A070825CDBC8}"/>
              </a:ext>
            </a:extLst>
          </p:cNvPr>
          <p:cNvSpPr txBox="1"/>
          <p:nvPr/>
        </p:nvSpPr>
        <p:spPr>
          <a:xfrm>
            <a:off x="9162145" y="2592632"/>
            <a:ext cx="10759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TOYOTA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04D4065-C0A6-392E-E719-4C678944720F}"/>
              </a:ext>
            </a:extLst>
          </p:cNvPr>
          <p:cNvGrpSpPr/>
          <p:nvPr/>
        </p:nvGrpSpPr>
        <p:grpSpPr>
          <a:xfrm>
            <a:off x="3038978" y="4840600"/>
            <a:ext cx="7029185" cy="369332"/>
            <a:chOff x="3038978" y="4840600"/>
            <a:chExt cx="702918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A81D66-66BD-18D6-49FC-D8E6F6DA27E5}"/>
                </a:ext>
              </a:extLst>
            </p:cNvPr>
            <p:cNvSpPr txBox="1"/>
            <p:nvPr/>
          </p:nvSpPr>
          <p:spPr>
            <a:xfrm>
              <a:off x="3038978" y="4840600"/>
              <a:ext cx="1406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6F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Cost of Debt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922660-7690-35EF-FFC5-70E08EEDEB61}"/>
                </a:ext>
              </a:extLst>
            </p:cNvPr>
            <p:cNvSpPr txBox="1"/>
            <p:nvPr/>
          </p:nvSpPr>
          <p:spPr>
            <a:xfrm>
              <a:off x="5605239" y="4840600"/>
              <a:ext cx="772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6F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6.20%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DEC16B-308D-BEE5-74D9-8CEFDC36120E}"/>
                </a:ext>
              </a:extLst>
            </p:cNvPr>
            <p:cNvSpPr txBox="1"/>
            <p:nvPr/>
          </p:nvSpPr>
          <p:spPr>
            <a:xfrm>
              <a:off x="9332064" y="48406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6F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0.12%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5ECC03-2F73-8E0D-FFD0-E21D471C77A1}"/>
              </a:ext>
            </a:extLst>
          </p:cNvPr>
          <p:cNvGrpSpPr/>
          <p:nvPr/>
        </p:nvGrpSpPr>
        <p:grpSpPr>
          <a:xfrm>
            <a:off x="2777321" y="5222651"/>
            <a:ext cx="7307674" cy="553998"/>
            <a:chOff x="2777321" y="5222651"/>
            <a:chExt cx="7307674" cy="5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5E3CA1-6BF7-3EE7-8213-AF8CB8CFB259}"/>
                </a:ext>
              </a:extLst>
            </p:cNvPr>
            <p:cNvSpPr txBox="1"/>
            <p:nvPr/>
          </p:nvSpPr>
          <p:spPr>
            <a:xfrm>
              <a:off x="2777321" y="5222651"/>
              <a:ext cx="198804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ROCE </a:t>
              </a:r>
            </a:p>
            <a:p>
              <a:pPr algn="ctr"/>
              <a:r>
                <a:rPr lang="en-US" sz="12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Return on Capital Employed</a:t>
              </a:r>
              <a:endParaRPr lang="en-US" sz="1600" dirty="0">
                <a:solidFill>
                  <a:srgbClr val="7030A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BB985-5249-3894-579A-68CD44216979}"/>
                </a:ext>
              </a:extLst>
            </p:cNvPr>
            <p:cNvSpPr txBox="1"/>
            <p:nvPr/>
          </p:nvSpPr>
          <p:spPr>
            <a:xfrm>
              <a:off x="5565966" y="522265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16.72%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190392-DF0C-A0F6-303D-5B60302D0AC6}"/>
                </a:ext>
              </a:extLst>
            </p:cNvPr>
            <p:cNvSpPr txBox="1"/>
            <p:nvPr/>
          </p:nvSpPr>
          <p:spPr>
            <a:xfrm>
              <a:off x="9315232" y="5222651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5.70%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201B36-9468-8F81-A459-EA9B21D5D8F7}"/>
              </a:ext>
            </a:extLst>
          </p:cNvPr>
          <p:cNvGrpSpPr/>
          <p:nvPr/>
        </p:nvGrpSpPr>
        <p:grpSpPr>
          <a:xfrm>
            <a:off x="2890774" y="3052803"/>
            <a:ext cx="3941083" cy="1310754"/>
            <a:chOff x="2890774" y="3052803"/>
            <a:chExt cx="3941083" cy="1310754"/>
          </a:xfrm>
        </p:grpSpPr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54BA8208-9DA0-27B4-1BDE-F292C9AB8499}"/>
                </a:ext>
              </a:extLst>
            </p:cNvPr>
            <p:cNvSpPr/>
            <p:nvPr/>
          </p:nvSpPr>
          <p:spPr>
            <a:xfrm rot="10800000">
              <a:off x="5485588" y="3052803"/>
              <a:ext cx="1012272" cy="20781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595626D-A8A1-279D-D756-990F624FA6A6}"/>
                </a:ext>
              </a:extLst>
            </p:cNvPr>
            <p:cNvSpPr txBox="1"/>
            <p:nvPr/>
          </p:nvSpPr>
          <p:spPr>
            <a:xfrm>
              <a:off x="2890774" y="3658032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Change in EBIT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E422DF0-08D7-FC1A-05CD-05E75ACC72CD}"/>
                </a:ext>
              </a:extLst>
            </p:cNvPr>
            <p:cNvSpPr txBox="1"/>
            <p:nvPr/>
          </p:nvSpPr>
          <p:spPr>
            <a:xfrm>
              <a:off x="5151590" y="3994225"/>
              <a:ext cx="1680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-2.8 Billion USD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C5F506-DAD6-C44B-4BE1-B1D9EE0B2109}"/>
                </a:ext>
              </a:extLst>
            </p:cNvPr>
            <p:cNvSpPr txBox="1"/>
            <p:nvPr/>
          </p:nvSpPr>
          <p:spPr>
            <a:xfrm>
              <a:off x="5253380" y="3550311"/>
              <a:ext cx="1476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-20.8%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92024A-26E2-55F4-90AB-C1B13A74DEF9}"/>
              </a:ext>
            </a:extLst>
          </p:cNvPr>
          <p:cNvGrpSpPr/>
          <p:nvPr/>
        </p:nvGrpSpPr>
        <p:grpSpPr>
          <a:xfrm>
            <a:off x="8830324" y="3052803"/>
            <a:ext cx="1739579" cy="1310754"/>
            <a:chOff x="8830324" y="3052803"/>
            <a:chExt cx="1739579" cy="1310754"/>
          </a:xfrm>
        </p:grpSpPr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D0452551-6FDB-E735-5106-DE7F8C8AB237}"/>
                </a:ext>
              </a:extLst>
            </p:cNvPr>
            <p:cNvSpPr/>
            <p:nvPr/>
          </p:nvSpPr>
          <p:spPr>
            <a:xfrm rot="10800000">
              <a:off x="9193977" y="3052803"/>
              <a:ext cx="1012272" cy="20781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68571A-62B6-A2D5-9D30-CF8189FE223C}"/>
                </a:ext>
              </a:extLst>
            </p:cNvPr>
            <p:cNvSpPr txBox="1"/>
            <p:nvPr/>
          </p:nvSpPr>
          <p:spPr>
            <a:xfrm>
              <a:off x="8830324" y="3994225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+2.3 Billion USD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42B589-4D57-B0DB-C34B-7D4A74FF3BC9}"/>
                </a:ext>
              </a:extLst>
            </p:cNvPr>
            <p:cNvSpPr txBox="1"/>
            <p:nvPr/>
          </p:nvSpPr>
          <p:spPr>
            <a:xfrm>
              <a:off x="8964174" y="3550311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+11.5%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1FA6D4-F736-1B32-E16D-690221A7C435}"/>
              </a:ext>
            </a:extLst>
          </p:cNvPr>
          <p:cNvGrpSpPr/>
          <p:nvPr/>
        </p:nvGrpSpPr>
        <p:grpSpPr>
          <a:xfrm>
            <a:off x="6892225" y="3704153"/>
            <a:ext cx="2064989" cy="584797"/>
            <a:chOff x="6892225" y="4825018"/>
            <a:chExt cx="2064989" cy="584797"/>
          </a:xfrm>
        </p:grpSpPr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0A06A794-B072-3AC7-7E5C-90AD0333C55B}"/>
                </a:ext>
              </a:extLst>
            </p:cNvPr>
            <p:cNvSpPr/>
            <p:nvPr/>
          </p:nvSpPr>
          <p:spPr>
            <a:xfrm>
              <a:off x="6968836" y="4825018"/>
              <a:ext cx="1859842" cy="277091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EF6195-7644-0629-DDAF-BC7CDF69E2EA}"/>
                </a:ext>
              </a:extLst>
            </p:cNvPr>
            <p:cNvSpPr txBox="1"/>
            <p:nvPr/>
          </p:nvSpPr>
          <p:spPr>
            <a:xfrm>
              <a:off x="6892225" y="5040483"/>
              <a:ext cx="2064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asymmetric impact!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1B49E1-CA88-E4E4-A738-BDA63416AA4A}"/>
              </a:ext>
            </a:extLst>
          </p:cNvPr>
          <p:cNvGrpSpPr/>
          <p:nvPr/>
        </p:nvGrpSpPr>
        <p:grpSpPr>
          <a:xfrm>
            <a:off x="2947681" y="1840004"/>
            <a:ext cx="8606626" cy="625229"/>
            <a:chOff x="2947681" y="1840004"/>
            <a:chExt cx="8606626" cy="62522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507D75-F0B8-B550-8276-ABE744B27E5A}"/>
                </a:ext>
              </a:extLst>
            </p:cNvPr>
            <p:cNvSpPr/>
            <p:nvPr/>
          </p:nvSpPr>
          <p:spPr>
            <a:xfrm>
              <a:off x="4137524" y="1840004"/>
              <a:ext cx="3708393" cy="62522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C0C284-2BEB-70B1-CA04-CEA312757AC2}"/>
                </a:ext>
              </a:extLst>
            </p:cNvPr>
            <p:cNvSpPr/>
            <p:nvPr/>
          </p:nvSpPr>
          <p:spPr>
            <a:xfrm>
              <a:off x="7845914" y="1840004"/>
              <a:ext cx="3708393" cy="62522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5415FB2-A743-814D-2104-64804C54B186}"/>
                </a:ext>
              </a:extLst>
            </p:cNvPr>
            <p:cNvSpPr txBox="1"/>
            <p:nvPr/>
          </p:nvSpPr>
          <p:spPr>
            <a:xfrm>
              <a:off x="5228599" y="1977589"/>
              <a:ext cx="15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54.4 days</a:t>
              </a:r>
              <a:endParaRPr lang="en-US" sz="28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FFE4D0-DBD0-795E-3791-7640A40835B8}"/>
                </a:ext>
              </a:extLst>
            </p:cNvPr>
            <p:cNvSpPr txBox="1"/>
            <p:nvPr/>
          </p:nvSpPr>
          <p:spPr>
            <a:xfrm>
              <a:off x="8936989" y="1977589"/>
              <a:ext cx="15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54.4 days</a:t>
              </a:r>
              <a:endParaRPr lang="en-US" sz="28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E19558-BF46-3A3F-13AD-452A6E4377E9}"/>
                </a:ext>
              </a:extLst>
            </p:cNvPr>
            <p:cNvSpPr/>
            <p:nvPr/>
          </p:nvSpPr>
          <p:spPr>
            <a:xfrm>
              <a:off x="2947681" y="1840004"/>
              <a:ext cx="1162856" cy="625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ACE25-0544-2281-291F-4BFC84FAA555}"/>
              </a:ext>
            </a:extLst>
          </p:cNvPr>
          <p:cNvGrpSpPr/>
          <p:nvPr/>
        </p:nvGrpSpPr>
        <p:grpSpPr>
          <a:xfrm>
            <a:off x="6704426" y="4923898"/>
            <a:ext cx="2454518" cy="584797"/>
            <a:chOff x="6704426" y="4923898"/>
            <a:chExt cx="2454518" cy="584797"/>
          </a:xfrm>
        </p:grpSpPr>
        <p:sp>
          <p:nvSpPr>
            <p:cNvPr id="21" name="Left-Right Arrow 20">
              <a:extLst>
                <a:ext uri="{FF2B5EF4-FFF2-40B4-BE49-F238E27FC236}">
                  <a16:creationId xmlns:a16="http://schemas.microsoft.com/office/drawing/2014/main" id="{59FCD179-7C62-B4E9-0481-C0ADB123C0F2}"/>
                </a:ext>
              </a:extLst>
            </p:cNvPr>
            <p:cNvSpPr/>
            <p:nvPr/>
          </p:nvSpPr>
          <p:spPr>
            <a:xfrm>
              <a:off x="6975796" y="4923898"/>
              <a:ext cx="1859842" cy="277091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D2E274-0C09-41EA-3F5B-16C4D1FE4917}"/>
                </a:ext>
              </a:extLst>
            </p:cNvPr>
            <p:cNvSpPr txBox="1"/>
            <p:nvPr/>
          </p:nvSpPr>
          <p:spPr>
            <a:xfrm>
              <a:off x="6704426" y="5139363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due to huge differential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12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FFC74C6-A44B-0410-5BAB-3ECC83078F95}"/>
              </a:ext>
            </a:extLst>
          </p:cNvPr>
          <p:cNvGrpSpPr/>
          <p:nvPr/>
        </p:nvGrpSpPr>
        <p:grpSpPr>
          <a:xfrm>
            <a:off x="4395019" y="2625214"/>
            <a:ext cx="6650724" cy="1648551"/>
            <a:chOff x="4395019" y="2625214"/>
            <a:chExt cx="6650724" cy="164855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901F46-A140-F420-342B-ED239D5C358E}"/>
                </a:ext>
              </a:extLst>
            </p:cNvPr>
            <p:cNvSpPr/>
            <p:nvPr/>
          </p:nvSpPr>
          <p:spPr>
            <a:xfrm>
              <a:off x="4395019" y="2625214"/>
              <a:ext cx="1700981" cy="4012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F67D28C-ABC9-DEB3-744D-B4566FC7E095}"/>
                </a:ext>
              </a:extLst>
            </p:cNvPr>
            <p:cNvSpPr/>
            <p:nvPr/>
          </p:nvSpPr>
          <p:spPr>
            <a:xfrm>
              <a:off x="9344762" y="3872533"/>
              <a:ext cx="1700981" cy="40123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4DB789-C0B6-0760-AAC0-02FEAD2211A8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CCC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47B22E4-E1BC-0B6D-2E67-6A65854031AB}"/>
              </a:ext>
            </a:extLst>
          </p:cNvPr>
          <p:cNvSpPr txBox="1"/>
          <p:nvPr/>
        </p:nvSpPr>
        <p:spPr>
          <a:xfrm>
            <a:off x="2822285" y="444481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Common suppliers as indirect leverage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D10B0A1-E183-4FEF-54BC-E927AE2E309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87892E-7847-3AD0-9CA9-6966396CB004}"/>
              </a:ext>
            </a:extLst>
          </p:cNvPr>
          <p:cNvSpPr txBox="1"/>
          <p:nvPr/>
        </p:nvSpPr>
        <p:spPr>
          <a:xfrm>
            <a:off x="3028509" y="6503670"/>
            <a:ext cx="23116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+mn-cs"/>
              </a:defRPr>
            </a:pP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Sources</a:t>
            </a:r>
            <a:r>
              <a:rPr lang="ja-JP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：</a:t>
            </a:r>
            <a:r>
              <a:rPr lang="en-US" altLang="ja-JP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FactSet, Prossimo</a:t>
            </a:r>
            <a:endParaRPr lang="ja-JP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801417-1A13-6C09-FBC2-B58EA36BAAF9}"/>
              </a:ext>
            </a:extLst>
          </p:cNvPr>
          <p:cNvSpPr txBox="1"/>
          <p:nvPr/>
        </p:nvSpPr>
        <p:spPr>
          <a:xfrm>
            <a:off x="3548527" y="2069775"/>
            <a:ext cx="24304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TESLA </a:t>
            </a:r>
          </a:p>
          <a:p>
            <a:r>
              <a:rPr lang="en-US" sz="2800" dirty="0">
                <a:solidFill>
                  <a:srgbClr val="00B0F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DPO: 91.9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E1BC-09DF-1D30-2670-A070825CDBC8}"/>
              </a:ext>
            </a:extLst>
          </p:cNvPr>
          <p:cNvSpPr txBox="1"/>
          <p:nvPr/>
        </p:nvSpPr>
        <p:spPr>
          <a:xfrm>
            <a:off x="7483007" y="2069775"/>
            <a:ext cx="2486578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TOYOTA</a:t>
            </a:r>
          </a:p>
          <a:p>
            <a:r>
              <a:rPr lang="en-US" sz="2800" dirty="0">
                <a:solidFill>
                  <a:srgbClr val="C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DPO: 62.5 days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F482D5-BB31-01C3-A4D0-4165AFFCD410}"/>
              </a:ext>
            </a:extLst>
          </p:cNvPr>
          <p:cNvSpPr txBox="1"/>
          <p:nvPr/>
        </p:nvSpPr>
        <p:spPr>
          <a:xfrm>
            <a:off x="2822285" y="934457"/>
            <a:ext cx="6598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Marginal impact of Toyota matching Tesla’s payable days.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8C9BA0-865B-9132-D271-61A408F6FF17}"/>
              </a:ext>
            </a:extLst>
          </p:cNvPr>
          <p:cNvSpPr txBox="1"/>
          <p:nvPr/>
        </p:nvSpPr>
        <p:spPr>
          <a:xfrm>
            <a:off x="3028510" y="6315880"/>
            <a:ext cx="77171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Analysis based on a hypothetical scenario where total sales of Panasonic’s Energy segment (</a:t>
            </a:r>
            <a:r>
              <a:rPr lang="en-US" sz="9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aprrox</a:t>
            </a:r>
            <a:r>
              <a:rPr lang="en-US" sz="9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7.2 Billion USD) )is split evenly between Toyota and Tesla.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C15B4D-F2FC-028C-003B-BE0E61984095}"/>
              </a:ext>
            </a:extLst>
          </p:cNvPr>
          <p:cNvSpPr txBox="1"/>
          <p:nvPr/>
        </p:nvSpPr>
        <p:spPr>
          <a:xfrm>
            <a:off x="2545891" y="3495003"/>
            <a:ext cx="279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(3) Make Tesla  pay </a:t>
            </a:r>
            <a:r>
              <a:rPr lang="en-US" sz="2400" b="1" i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faster</a:t>
            </a:r>
            <a:r>
              <a:rPr lang="en-US" sz="2400" b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or </a:t>
            </a:r>
          </a:p>
          <a:p>
            <a:pPr algn="r"/>
            <a:r>
              <a:rPr lang="en-US" sz="2400" b="1" i="1" dirty="0">
                <a:solidFill>
                  <a:srgbClr val="00B0F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raise price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17D628-8740-F6A0-ECE9-A839C442A81E}"/>
              </a:ext>
            </a:extLst>
          </p:cNvPr>
          <p:cNvGrpSpPr/>
          <p:nvPr/>
        </p:nvGrpSpPr>
        <p:grpSpPr>
          <a:xfrm>
            <a:off x="7497680" y="3134071"/>
            <a:ext cx="3190486" cy="1520164"/>
            <a:chOff x="7497680" y="3134071"/>
            <a:chExt cx="3190486" cy="15201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7254AE-E584-CC11-D3DE-8637F03999BD}"/>
                </a:ext>
              </a:extLst>
            </p:cNvPr>
            <p:cNvSpPr txBox="1"/>
            <p:nvPr/>
          </p:nvSpPr>
          <p:spPr>
            <a:xfrm>
              <a:off x="8283340" y="3351823"/>
              <a:ext cx="2404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(1) Pay slower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F8ED0D-993B-FC00-38D4-7829EDCEA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7680" y="3134071"/>
              <a:ext cx="975855" cy="152016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51DF12-508A-6CD4-A9B1-587CF9C2F88F}"/>
              </a:ext>
            </a:extLst>
          </p:cNvPr>
          <p:cNvGrpSpPr/>
          <p:nvPr/>
        </p:nvGrpSpPr>
        <p:grpSpPr>
          <a:xfrm>
            <a:off x="2901377" y="3130820"/>
            <a:ext cx="3351064" cy="1520164"/>
            <a:chOff x="2901377" y="3130820"/>
            <a:chExt cx="3351064" cy="152016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80BD04-4A77-AE29-8F84-8E64C079512D}"/>
                </a:ext>
              </a:extLst>
            </p:cNvPr>
            <p:cNvSpPr txBox="1"/>
            <p:nvPr/>
          </p:nvSpPr>
          <p:spPr>
            <a:xfrm>
              <a:off x="2901377" y="3167157"/>
              <a:ext cx="1358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implication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3B3D0B-9B42-F7AD-4BDA-AE19B52AFE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76586" y="3130820"/>
              <a:ext cx="975855" cy="152016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245A2A-0E5B-E485-17A1-10745D94C479}"/>
              </a:ext>
            </a:extLst>
          </p:cNvPr>
          <p:cNvGrpSpPr/>
          <p:nvPr/>
        </p:nvGrpSpPr>
        <p:grpSpPr>
          <a:xfrm>
            <a:off x="5510903" y="3123654"/>
            <a:ext cx="2728315" cy="2572554"/>
            <a:chOff x="5510903" y="3123654"/>
            <a:chExt cx="2728315" cy="2572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B15F57-CD78-48AA-4B99-5CF4E31AE040}"/>
                </a:ext>
              </a:extLst>
            </p:cNvPr>
            <p:cNvSpPr txBox="1"/>
            <p:nvPr/>
          </p:nvSpPr>
          <p:spPr>
            <a:xfrm>
              <a:off x="5706705" y="5172988"/>
              <a:ext cx="24753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DSO: 65.4 days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B58279D-EEF4-4F16-B5BB-5DBA3CA9B683}"/>
                </a:ext>
              </a:extLst>
            </p:cNvPr>
            <p:cNvGrpSpPr/>
            <p:nvPr/>
          </p:nvGrpSpPr>
          <p:grpSpPr>
            <a:xfrm>
              <a:off x="5510903" y="3123654"/>
              <a:ext cx="2728315" cy="2143843"/>
              <a:chOff x="5510903" y="3123654"/>
              <a:chExt cx="2728315" cy="214384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91E59CA-1C7D-C1E1-38D2-BA51F3499B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63363" y="3141237"/>
                <a:ext cx="975855" cy="15201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F8A362E-30E7-8098-CDCD-395E951DC3F5}"/>
                  </a:ext>
                </a:extLst>
              </p:cNvPr>
              <p:cNvSpPr txBox="1"/>
              <p:nvPr/>
            </p:nvSpPr>
            <p:spPr>
              <a:xfrm>
                <a:off x="5817723" y="4682722"/>
                <a:ext cx="2053767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accent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Panasonic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F7ED987-61F4-3099-489B-F8818F00F2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10903" y="3123654"/>
                <a:ext cx="975855" cy="1520164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D3C08-B6CF-8641-9D2C-9BB70C3B9B4B}"/>
              </a:ext>
            </a:extLst>
          </p:cNvPr>
          <p:cNvGrpSpPr/>
          <p:nvPr/>
        </p:nvGrpSpPr>
        <p:grpSpPr>
          <a:xfrm>
            <a:off x="8135388" y="5178563"/>
            <a:ext cx="3313387" cy="826330"/>
            <a:chOff x="8135388" y="5178563"/>
            <a:chExt cx="3313387" cy="8263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E195314-7137-41C7-9628-F507348D60BC}"/>
                </a:ext>
              </a:extLst>
            </p:cNvPr>
            <p:cNvSpPr txBox="1"/>
            <p:nvPr/>
          </p:nvSpPr>
          <p:spPr>
            <a:xfrm>
              <a:off x="8591903" y="5635561"/>
              <a:ext cx="2856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impact: -27.7 Million USD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740694-CD99-7BD5-537E-1B8402D9082F}"/>
                </a:ext>
              </a:extLst>
            </p:cNvPr>
            <p:cNvSpPr txBox="1"/>
            <p:nvPr/>
          </p:nvSpPr>
          <p:spPr>
            <a:xfrm>
              <a:off x="8135388" y="5178563"/>
              <a:ext cx="20601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→ 94.8 days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C1DF58-877F-507D-E045-0A3D87E188D4}"/>
              </a:ext>
            </a:extLst>
          </p:cNvPr>
          <p:cNvGrpSpPr/>
          <p:nvPr/>
        </p:nvGrpSpPr>
        <p:grpSpPr>
          <a:xfrm>
            <a:off x="8283340" y="3799606"/>
            <a:ext cx="2928702" cy="770436"/>
            <a:chOff x="8283340" y="3799606"/>
            <a:chExt cx="2928702" cy="77043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77A559-6B4D-0B9B-9B46-5FCC75EAE44B}"/>
                </a:ext>
              </a:extLst>
            </p:cNvPr>
            <p:cNvSpPr txBox="1"/>
            <p:nvPr/>
          </p:nvSpPr>
          <p:spPr>
            <a:xfrm>
              <a:off x="8286241" y="4200710"/>
              <a:ext cx="2925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benefit: +16.9 Million USD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1419C7-DBC3-D9A0-5FF8-9F7852133758}"/>
                </a:ext>
              </a:extLst>
            </p:cNvPr>
            <p:cNvSpPr txBox="1"/>
            <p:nvPr/>
          </p:nvSpPr>
          <p:spPr>
            <a:xfrm>
              <a:off x="8283340" y="3799606"/>
              <a:ext cx="27093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DPO→ 91.9 days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0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4D534732-C066-70BA-2C9C-870304DF82DC}"/>
              </a:ext>
            </a:extLst>
          </p:cNvPr>
          <p:cNvGrpSpPr/>
          <p:nvPr/>
        </p:nvGrpSpPr>
        <p:grpSpPr>
          <a:xfrm>
            <a:off x="4089223" y="3295271"/>
            <a:ext cx="5674178" cy="1068186"/>
            <a:chOff x="4089223" y="3295271"/>
            <a:chExt cx="5674178" cy="106818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A16A7B8-1E82-EABE-DD58-42701B32060D}"/>
                </a:ext>
              </a:extLst>
            </p:cNvPr>
            <p:cNvGrpSpPr/>
            <p:nvPr/>
          </p:nvGrpSpPr>
          <p:grpSpPr>
            <a:xfrm>
              <a:off x="4089223" y="3295271"/>
              <a:ext cx="5674178" cy="1068186"/>
              <a:chOff x="4089223" y="3295271"/>
              <a:chExt cx="5674178" cy="1068186"/>
            </a:xfrm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44591B3F-4AE0-291F-F468-08A7C14743C3}"/>
                  </a:ext>
                </a:extLst>
              </p:cNvPr>
              <p:cNvSpPr/>
              <p:nvPr/>
            </p:nvSpPr>
            <p:spPr>
              <a:xfrm>
                <a:off x="4089223" y="3295271"/>
                <a:ext cx="5674178" cy="1068185"/>
              </a:xfrm>
              <a:custGeom>
                <a:avLst/>
                <a:gdLst>
                  <a:gd name="connsiteX0" fmla="*/ 0 w 729049"/>
                  <a:gd name="connsiteY0" fmla="*/ 741406 h 741406"/>
                  <a:gd name="connsiteX1" fmla="*/ 148282 w 729049"/>
                  <a:gd name="connsiteY1" fmla="*/ 333633 h 741406"/>
                  <a:gd name="connsiteX2" fmla="*/ 729049 w 729049"/>
                  <a:gd name="connsiteY2" fmla="*/ 0 h 74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9049" h="741406">
                    <a:moveTo>
                      <a:pt x="0" y="741406"/>
                    </a:moveTo>
                    <a:cubicBezTo>
                      <a:pt x="13387" y="599303"/>
                      <a:pt x="26774" y="457201"/>
                      <a:pt x="148282" y="333633"/>
                    </a:cubicBezTo>
                    <a:cubicBezTo>
                      <a:pt x="269790" y="210065"/>
                      <a:pt x="499419" y="105032"/>
                      <a:pt x="729049" y="0"/>
                    </a:cubicBezTo>
                  </a:path>
                </a:pathLst>
              </a:custGeom>
              <a:solidFill>
                <a:srgbClr val="FFE6E3"/>
              </a:solidFill>
              <a:ln w="38100">
                <a:solidFill>
                  <a:srgbClr val="FFE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ight Triangle 50">
                <a:extLst>
                  <a:ext uri="{FF2B5EF4-FFF2-40B4-BE49-F238E27FC236}">
                    <a16:creationId xmlns:a16="http://schemas.microsoft.com/office/drawing/2014/main" id="{FA3A67C2-232F-3906-6EA3-380FC4265E23}"/>
                  </a:ext>
                </a:extLst>
              </p:cNvPr>
              <p:cNvSpPr/>
              <p:nvPr/>
            </p:nvSpPr>
            <p:spPr>
              <a:xfrm flipH="1">
                <a:off x="4107121" y="3295271"/>
                <a:ext cx="5656279" cy="1068186"/>
              </a:xfrm>
              <a:prstGeom prst="rtTriangle">
                <a:avLst/>
              </a:prstGeom>
              <a:solidFill>
                <a:srgbClr val="FFE6E3"/>
              </a:solidFill>
              <a:ln>
                <a:solidFill>
                  <a:srgbClr val="FFE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9EF94-358D-F397-11AB-B21269A97780}"/>
                </a:ext>
              </a:extLst>
            </p:cNvPr>
            <p:cNvSpPr txBox="1"/>
            <p:nvPr/>
          </p:nvSpPr>
          <p:spPr>
            <a:xfrm>
              <a:off x="7740305" y="3939565"/>
              <a:ext cx="17427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Typically Unpriced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00A49F-3C47-981F-45E2-DC5D6D804137}"/>
              </a:ext>
            </a:extLst>
          </p:cNvPr>
          <p:cNvGrpSpPr/>
          <p:nvPr/>
        </p:nvGrpSpPr>
        <p:grpSpPr>
          <a:xfrm>
            <a:off x="4107123" y="3590192"/>
            <a:ext cx="7185992" cy="788385"/>
            <a:chOff x="4107123" y="3590192"/>
            <a:chExt cx="7185992" cy="78838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DC8AA79-010C-6D5D-19A6-CA6238923A16}"/>
                </a:ext>
              </a:extLst>
            </p:cNvPr>
            <p:cNvSpPr/>
            <p:nvPr/>
          </p:nvSpPr>
          <p:spPr>
            <a:xfrm>
              <a:off x="4107123" y="3747902"/>
              <a:ext cx="5674181" cy="630675"/>
            </a:xfrm>
            <a:custGeom>
              <a:avLst/>
              <a:gdLst>
                <a:gd name="connsiteX0" fmla="*/ 0 w 1433384"/>
                <a:gd name="connsiteY0" fmla="*/ 605481 h 605481"/>
                <a:gd name="connsiteX1" fmla="*/ 296563 w 1433384"/>
                <a:gd name="connsiteY1" fmla="*/ 234779 h 605481"/>
                <a:gd name="connsiteX2" fmla="*/ 1433384 w 1433384"/>
                <a:gd name="connsiteY2" fmla="*/ 0 h 60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3384" h="605481">
                  <a:moveTo>
                    <a:pt x="0" y="605481"/>
                  </a:moveTo>
                  <a:cubicBezTo>
                    <a:pt x="28833" y="470586"/>
                    <a:pt x="57666" y="335692"/>
                    <a:pt x="296563" y="234779"/>
                  </a:cubicBezTo>
                  <a:cubicBezTo>
                    <a:pt x="535460" y="133865"/>
                    <a:pt x="984422" y="66932"/>
                    <a:pt x="1433384" y="0"/>
                  </a:cubicBezTo>
                </a:path>
              </a:pathLst>
            </a:cu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E5C828-5DE6-8CD8-0DE5-2E331F9F627B}"/>
                </a:ext>
              </a:extLst>
            </p:cNvPr>
            <p:cNvSpPr txBox="1"/>
            <p:nvPr/>
          </p:nvSpPr>
          <p:spPr>
            <a:xfrm>
              <a:off x="9915815" y="3590192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Cost of Capital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F825E9-CEB9-AB8C-B846-49AB80D55BC5}"/>
              </a:ext>
            </a:extLst>
          </p:cNvPr>
          <p:cNvGrpSpPr/>
          <p:nvPr/>
        </p:nvGrpSpPr>
        <p:grpSpPr>
          <a:xfrm>
            <a:off x="4089223" y="3110795"/>
            <a:ext cx="7343354" cy="1266516"/>
            <a:chOff x="4089223" y="3110795"/>
            <a:chExt cx="7343354" cy="126651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078EDF8-DEDC-98DC-D163-DD33A5F866C7}"/>
                </a:ext>
              </a:extLst>
            </p:cNvPr>
            <p:cNvSpPr/>
            <p:nvPr/>
          </p:nvSpPr>
          <p:spPr>
            <a:xfrm>
              <a:off x="4089223" y="3309126"/>
              <a:ext cx="5674178" cy="1068185"/>
            </a:xfrm>
            <a:custGeom>
              <a:avLst/>
              <a:gdLst>
                <a:gd name="connsiteX0" fmla="*/ 0 w 729049"/>
                <a:gd name="connsiteY0" fmla="*/ 741406 h 741406"/>
                <a:gd name="connsiteX1" fmla="*/ 148282 w 729049"/>
                <a:gd name="connsiteY1" fmla="*/ 333633 h 741406"/>
                <a:gd name="connsiteX2" fmla="*/ 729049 w 729049"/>
                <a:gd name="connsiteY2" fmla="*/ 0 h 7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9049" h="741406">
                  <a:moveTo>
                    <a:pt x="0" y="741406"/>
                  </a:moveTo>
                  <a:cubicBezTo>
                    <a:pt x="13387" y="599303"/>
                    <a:pt x="26774" y="457201"/>
                    <a:pt x="148282" y="333633"/>
                  </a:cubicBezTo>
                  <a:cubicBezTo>
                    <a:pt x="269790" y="210065"/>
                    <a:pt x="499419" y="105032"/>
                    <a:pt x="729049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58F3A3-2C9E-40B5-463A-EC425B76B5AB}"/>
                </a:ext>
              </a:extLst>
            </p:cNvPr>
            <p:cNvSpPr txBox="1"/>
            <p:nvPr/>
          </p:nvSpPr>
          <p:spPr>
            <a:xfrm>
              <a:off x="9915815" y="3110795"/>
              <a:ext cx="15167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Required Return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EE4A16B-48E7-4BE4-9858-114B9DFD1646}"/>
              </a:ext>
            </a:extLst>
          </p:cNvPr>
          <p:cNvSpPr txBox="1"/>
          <p:nvPr/>
        </p:nvSpPr>
        <p:spPr>
          <a:xfrm>
            <a:off x="3806399" y="166970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Price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E94152-3654-DAF5-0806-F5C58903D6DA}"/>
              </a:ext>
            </a:extLst>
          </p:cNvPr>
          <p:cNvCxnSpPr>
            <a:cxnSpLocks/>
          </p:cNvCxnSpPr>
          <p:nvPr/>
        </p:nvCxnSpPr>
        <p:spPr>
          <a:xfrm>
            <a:off x="4089223" y="5532355"/>
            <a:ext cx="569208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041935-D59B-81B7-2332-2578564D70F5}"/>
              </a:ext>
            </a:extLst>
          </p:cNvPr>
          <p:cNvSpPr txBox="1"/>
          <p:nvPr/>
        </p:nvSpPr>
        <p:spPr>
          <a:xfrm>
            <a:off x="9802935" y="5363078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Tenor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FC64F1-5A23-B26E-ED6B-568522F09ACA}"/>
              </a:ext>
            </a:extLst>
          </p:cNvPr>
          <p:cNvCxnSpPr>
            <a:cxnSpLocks/>
          </p:cNvCxnSpPr>
          <p:nvPr/>
        </p:nvCxnSpPr>
        <p:spPr>
          <a:xfrm flipV="1">
            <a:off x="4089223" y="2008258"/>
            <a:ext cx="0" cy="352409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3A0752-72E2-4AF2-381D-ABAA3D1F9FB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Unbundling components of price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B93E42-E540-FD28-FEF3-A15778740338}"/>
              </a:ext>
            </a:extLst>
          </p:cNvPr>
          <p:cNvGrpSpPr/>
          <p:nvPr/>
        </p:nvGrpSpPr>
        <p:grpSpPr>
          <a:xfrm>
            <a:off x="4107123" y="4542140"/>
            <a:ext cx="7147520" cy="307777"/>
            <a:chOff x="4107123" y="4542140"/>
            <a:chExt cx="7147520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76D334-8BA7-F104-C8FD-21D8A72DB064}"/>
                </a:ext>
              </a:extLst>
            </p:cNvPr>
            <p:cNvSpPr txBox="1"/>
            <p:nvPr/>
          </p:nvSpPr>
          <p:spPr>
            <a:xfrm>
              <a:off x="9915815" y="4542140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Cost of Goods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6043DAF-CF38-AF49-BE2F-893FCF746828}"/>
                </a:ext>
              </a:extLst>
            </p:cNvPr>
            <p:cNvCxnSpPr>
              <a:cxnSpLocks/>
            </p:cNvCxnSpPr>
            <p:nvPr/>
          </p:nvCxnSpPr>
          <p:spPr>
            <a:xfrm>
              <a:off x="4107123" y="4696029"/>
              <a:ext cx="56741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67F60F-5D5F-B819-BB99-E3B076716FE4}"/>
              </a:ext>
            </a:extLst>
          </p:cNvPr>
          <p:cNvSpPr txBox="1"/>
          <p:nvPr/>
        </p:nvSpPr>
        <p:spPr>
          <a:xfrm>
            <a:off x="2822285" y="444481"/>
            <a:ext cx="832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Unbundling the Cost of Goods (COGS) from the Cost of Capital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9B9884-BC2D-4114-8414-274279CC7C75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626391-0041-91F5-8505-3D9D9BC4BCA3}"/>
              </a:ext>
            </a:extLst>
          </p:cNvPr>
          <p:cNvGrpSpPr/>
          <p:nvPr/>
        </p:nvGrpSpPr>
        <p:grpSpPr>
          <a:xfrm>
            <a:off x="4089215" y="4186967"/>
            <a:ext cx="7752127" cy="307777"/>
            <a:chOff x="4089215" y="4186967"/>
            <a:chExt cx="7752127" cy="30777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8E3BD3-FFE4-1F8E-864A-7D6D737E2CBF}"/>
                </a:ext>
              </a:extLst>
            </p:cNvPr>
            <p:cNvCxnSpPr>
              <a:cxnSpLocks/>
            </p:cNvCxnSpPr>
            <p:nvPr/>
          </p:nvCxnSpPr>
          <p:spPr>
            <a:xfrm>
              <a:off x="4089215" y="4363456"/>
              <a:ext cx="56741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E94E89-E7A1-D9FC-2CA2-DCA7215A803B}"/>
                </a:ext>
              </a:extLst>
            </p:cNvPr>
            <p:cNvSpPr txBox="1"/>
            <p:nvPr/>
          </p:nvSpPr>
          <p:spPr>
            <a:xfrm>
              <a:off x="9915815" y="4186967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Margin, Duties, Taxes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4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E5C828-5DE6-8CD8-0DE5-2E331F9F627B}"/>
              </a:ext>
            </a:extLst>
          </p:cNvPr>
          <p:cNvSpPr txBox="1"/>
          <p:nvPr/>
        </p:nvSpPr>
        <p:spPr>
          <a:xfrm>
            <a:off x="9901067" y="398568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Cost of Capital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8F3A3-2C9E-40B5-463A-EC425B76B5AB}"/>
              </a:ext>
            </a:extLst>
          </p:cNvPr>
          <p:cNvSpPr txBox="1"/>
          <p:nvPr/>
        </p:nvSpPr>
        <p:spPr>
          <a:xfrm>
            <a:off x="9901067" y="3497307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Required Return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E4A16B-48E7-4BE4-9858-114B9DFD1646}"/>
              </a:ext>
            </a:extLst>
          </p:cNvPr>
          <p:cNvSpPr txBox="1"/>
          <p:nvPr/>
        </p:nvSpPr>
        <p:spPr>
          <a:xfrm>
            <a:off x="3806399" y="166970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41935-D59B-81B7-2332-2578564D70F5}"/>
              </a:ext>
            </a:extLst>
          </p:cNvPr>
          <p:cNvSpPr txBox="1"/>
          <p:nvPr/>
        </p:nvSpPr>
        <p:spPr>
          <a:xfrm>
            <a:off x="9802935" y="5363078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Tenor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A0752-72E2-4AF2-381D-ABAA3D1F9FB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Unbundling components of price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6D334-8BA7-F104-C8FD-21D8A72DB064}"/>
              </a:ext>
            </a:extLst>
          </p:cNvPr>
          <p:cNvSpPr txBox="1"/>
          <p:nvPr/>
        </p:nvSpPr>
        <p:spPr>
          <a:xfrm>
            <a:off x="9915815" y="454214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Cost of Goods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67F60F-5D5F-B819-BB99-E3B076716FE4}"/>
              </a:ext>
            </a:extLst>
          </p:cNvPr>
          <p:cNvSpPr txBox="1"/>
          <p:nvPr/>
        </p:nvSpPr>
        <p:spPr>
          <a:xfrm>
            <a:off x="2822285" y="444481"/>
            <a:ext cx="7285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Unbundling the Cost of Goods from the Cost of Capital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C9B9884-BC2D-4114-8414-274279CC7C75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1E94E89-E7A1-D9FC-2CA2-DCA7215A803B}"/>
              </a:ext>
            </a:extLst>
          </p:cNvPr>
          <p:cNvSpPr txBox="1"/>
          <p:nvPr/>
        </p:nvSpPr>
        <p:spPr>
          <a:xfrm>
            <a:off x="9915815" y="4186967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Margin, Duties, Taxes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A0C8B63-EF7A-72C6-B808-6CA708B1D78B}"/>
              </a:ext>
            </a:extLst>
          </p:cNvPr>
          <p:cNvSpPr/>
          <p:nvPr/>
        </p:nvSpPr>
        <p:spPr>
          <a:xfrm>
            <a:off x="4100052" y="4415354"/>
            <a:ext cx="5663380" cy="578763"/>
          </a:xfrm>
          <a:custGeom>
            <a:avLst/>
            <a:gdLst>
              <a:gd name="connsiteX0" fmla="*/ 0 w 5663380"/>
              <a:gd name="connsiteY0" fmla="*/ 274633 h 578763"/>
              <a:gd name="connsiteX1" fmla="*/ 1017638 w 5663380"/>
              <a:gd name="connsiteY1" fmla="*/ 9162 h 578763"/>
              <a:gd name="connsiteX2" fmla="*/ 3215148 w 5663380"/>
              <a:gd name="connsiteY2" fmla="*/ 569601 h 578763"/>
              <a:gd name="connsiteX3" fmla="*/ 5663380 w 5663380"/>
              <a:gd name="connsiteY3" fmla="*/ 304130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3380" h="578763">
                <a:moveTo>
                  <a:pt x="0" y="274633"/>
                </a:moveTo>
                <a:cubicBezTo>
                  <a:pt x="240890" y="117317"/>
                  <a:pt x="481780" y="-39999"/>
                  <a:pt x="1017638" y="9162"/>
                </a:cubicBezTo>
                <a:cubicBezTo>
                  <a:pt x="1553496" y="58323"/>
                  <a:pt x="2440858" y="520440"/>
                  <a:pt x="3215148" y="569601"/>
                </a:cubicBezTo>
                <a:cubicBezTo>
                  <a:pt x="3989438" y="618762"/>
                  <a:pt x="4826409" y="461446"/>
                  <a:pt x="5663380" y="30413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68222BB-B25A-2257-70D5-AA9474F44D8C}"/>
              </a:ext>
            </a:extLst>
          </p:cNvPr>
          <p:cNvSpPr/>
          <p:nvPr/>
        </p:nvSpPr>
        <p:spPr>
          <a:xfrm>
            <a:off x="4089214" y="4097005"/>
            <a:ext cx="5663380" cy="578763"/>
          </a:xfrm>
          <a:custGeom>
            <a:avLst/>
            <a:gdLst>
              <a:gd name="connsiteX0" fmla="*/ 0 w 5663380"/>
              <a:gd name="connsiteY0" fmla="*/ 274633 h 578763"/>
              <a:gd name="connsiteX1" fmla="*/ 1017638 w 5663380"/>
              <a:gd name="connsiteY1" fmla="*/ 9162 h 578763"/>
              <a:gd name="connsiteX2" fmla="*/ 3215148 w 5663380"/>
              <a:gd name="connsiteY2" fmla="*/ 569601 h 578763"/>
              <a:gd name="connsiteX3" fmla="*/ 5663380 w 5663380"/>
              <a:gd name="connsiteY3" fmla="*/ 304130 h 57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3380" h="578763">
                <a:moveTo>
                  <a:pt x="0" y="274633"/>
                </a:moveTo>
                <a:cubicBezTo>
                  <a:pt x="240890" y="117317"/>
                  <a:pt x="481780" y="-39999"/>
                  <a:pt x="1017638" y="9162"/>
                </a:cubicBezTo>
                <a:cubicBezTo>
                  <a:pt x="1553496" y="58323"/>
                  <a:pt x="2440858" y="520440"/>
                  <a:pt x="3215148" y="569601"/>
                </a:cubicBezTo>
                <a:cubicBezTo>
                  <a:pt x="3989438" y="618762"/>
                  <a:pt x="4826409" y="461446"/>
                  <a:pt x="5663380" y="30413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C8BEE91-4906-5E1F-DFDF-00942E428A3A}"/>
              </a:ext>
            </a:extLst>
          </p:cNvPr>
          <p:cNvSpPr/>
          <p:nvPr/>
        </p:nvSpPr>
        <p:spPr>
          <a:xfrm>
            <a:off x="4100052" y="3805084"/>
            <a:ext cx="5678129" cy="530942"/>
          </a:xfrm>
          <a:custGeom>
            <a:avLst/>
            <a:gdLst>
              <a:gd name="connsiteX0" fmla="*/ 0 w 5678129"/>
              <a:gd name="connsiteY0" fmla="*/ 858293 h 858293"/>
              <a:gd name="connsiteX1" fmla="*/ 1194619 w 5678129"/>
              <a:gd name="connsiteY1" fmla="*/ 2886 h 858293"/>
              <a:gd name="connsiteX2" fmla="*/ 2816942 w 5678129"/>
              <a:gd name="connsiteY2" fmla="*/ 563325 h 858293"/>
              <a:gd name="connsiteX3" fmla="*/ 4409767 w 5678129"/>
              <a:gd name="connsiteY3" fmla="*/ 91377 h 858293"/>
              <a:gd name="connsiteX4" fmla="*/ 5678129 w 5678129"/>
              <a:gd name="connsiteY4" fmla="*/ 607570 h 858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8129" h="858293">
                <a:moveTo>
                  <a:pt x="0" y="858293"/>
                </a:moveTo>
                <a:cubicBezTo>
                  <a:pt x="362564" y="455170"/>
                  <a:pt x="725129" y="52047"/>
                  <a:pt x="1194619" y="2886"/>
                </a:cubicBezTo>
                <a:cubicBezTo>
                  <a:pt x="1664109" y="-46275"/>
                  <a:pt x="2281084" y="548576"/>
                  <a:pt x="2816942" y="563325"/>
                </a:cubicBezTo>
                <a:cubicBezTo>
                  <a:pt x="3352800" y="578073"/>
                  <a:pt x="3932903" y="84003"/>
                  <a:pt x="4409767" y="91377"/>
                </a:cubicBezTo>
                <a:cubicBezTo>
                  <a:pt x="4886631" y="98751"/>
                  <a:pt x="5282380" y="353160"/>
                  <a:pt x="5678129" y="607570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5D01D9A-AC60-4E8A-C487-1FD23B8A44DD}"/>
              </a:ext>
            </a:extLst>
          </p:cNvPr>
          <p:cNvSpPr/>
          <p:nvPr/>
        </p:nvSpPr>
        <p:spPr>
          <a:xfrm>
            <a:off x="4100052" y="3468659"/>
            <a:ext cx="5648632" cy="867367"/>
          </a:xfrm>
          <a:custGeom>
            <a:avLst/>
            <a:gdLst>
              <a:gd name="connsiteX0" fmla="*/ 0 w 5648632"/>
              <a:gd name="connsiteY0" fmla="*/ 867367 h 867367"/>
              <a:gd name="connsiteX1" fmla="*/ 1091380 w 5648632"/>
              <a:gd name="connsiteY1" fmla="*/ 11961 h 867367"/>
              <a:gd name="connsiteX2" fmla="*/ 2861187 w 5648632"/>
              <a:gd name="connsiteY2" fmla="*/ 351174 h 867367"/>
              <a:gd name="connsiteX3" fmla="*/ 4527754 w 5648632"/>
              <a:gd name="connsiteY3" fmla="*/ 129948 h 867367"/>
              <a:gd name="connsiteX4" fmla="*/ 5648632 w 5648632"/>
              <a:gd name="connsiteY4" fmla="*/ 144696 h 86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632" h="867367">
                <a:moveTo>
                  <a:pt x="0" y="867367"/>
                </a:moveTo>
                <a:cubicBezTo>
                  <a:pt x="307257" y="482680"/>
                  <a:pt x="614515" y="97993"/>
                  <a:pt x="1091380" y="11961"/>
                </a:cubicBezTo>
                <a:cubicBezTo>
                  <a:pt x="1568245" y="-74071"/>
                  <a:pt x="2288458" y="331509"/>
                  <a:pt x="2861187" y="351174"/>
                </a:cubicBezTo>
                <a:cubicBezTo>
                  <a:pt x="3433916" y="370838"/>
                  <a:pt x="4063180" y="164361"/>
                  <a:pt x="4527754" y="129948"/>
                </a:cubicBezTo>
                <a:cubicBezTo>
                  <a:pt x="4992328" y="95535"/>
                  <a:pt x="5320480" y="120115"/>
                  <a:pt x="5648632" y="144696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FC64F1-5A23-B26E-ED6B-568522F09ACA}"/>
              </a:ext>
            </a:extLst>
          </p:cNvPr>
          <p:cNvCxnSpPr>
            <a:cxnSpLocks/>
          </p:cNvCxnSpPr>
          <p:nvPr/>
        </p:nvCxnSpPr>
        <p:spPr>
          <a:xfrm flipV="1">
            <a:off x="4089223" y="2008258"/>
            <a:ext cx="0" cy="352409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C979F2-3C4F-46AD-D91F-2A1E6C2DBD88}"/>
              </a:ext>
            </a:extLst>
          </p:cNvPr>
          <p:cNvGrpSpPr/>
          <p:nvPr/>
        </p:nvGrpSpPr>
        <p:grpSpPr>
          <a:xfrm>
            <a:off x="5128100" y="1277203"/>
            <a:ext cx="3101499" cy="1997847"/>
            <a:chOff x="5128100" y="1277203"/>
            <a:chExt cx="3101499" cy="1997847"/>
          </a:xfrm>
        </p:grpSpPr>
        <p:sp>
          <p:nvSpPr>
            <p:cNvPr id="21" name="Rectangular Callout 20">
              <a:extLst>
                <a:ext uri="{FF2B5EF4-FFF2-40B4-BE49-F238E27FC236}">
                  <a16:creationId xmlns:a16="http://schemas.microsoft.com/office/drawing/2014/main" id="{83134B7D-951D-E97F-ED26-FD3CCC85A364}"/>
                </a:ext>
              </a:extLst>
            </p:cNvPr>
            <p:cNvSpPr/>
            <p:nvPr/>
          </p:nvSpPr>
          <p:spPr>
            <a:xfrm>
              <a:off x="5128100" y="1277203"/>
              <a:ext cx="3101499" cy="1997847"/>
            </a:xfrm>
            <a:prstGeom prst="wedgeRectCallout">
              <a:avLst>
                <a:gd name="adj1" fmla="val -36050"/>
                <a:gd name="adj2" fmla="val 58809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23E96A-2B1D-42D1-6712-2B1EEB500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137" y="1607343"/>
              <a:ext cx="2831214" cy="162974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5791D1-C24D-3ACF-F7ED-57946991812C}"/>
                </a:ext>
              </a:extLst>
            </p:cNvPr>
            <p:cNvSpPr txBox="1"/>
            <p:nvPr/>
          </p:nvSpPr>
          <p:spPr>
            <a:xfrm>
              <a:off x="5514987" y="1300372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Disruption Scenarios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3E94152-3654-DAF5-0806-F5C58903D6DA}"/>
              </a:ext>
            </a:extLst>
          </p:cNvPr>
          <p:cNvCxnSpPr>
            <a:cxnSpLocks/>
          </p:cNvCxnSpPr>
          <p:nvPr/>
        </p:nvCxnSpPr>
        <p:spPr>
          <a:xfrm>
            <a:off x="4089223" y="5532355"/>
            <a:ext cx="569208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E575A-38B2-2015-0497-0064B185AD0D}"/>
              </a:ext>
            </a:extLst>
          </p:cNvPr>
          <p:cNvGrpSpPr/>
          <p:nvPr/>
        </p:nvGrpSpPr>
        <p:grpSpPr>
          <a:xfrm>
            <a:off x="4084875" y="5311597"/>
            <a:ext cx="5648632" cy="1214414"/>
            <a:chOff x="4084875" y="5311597"/>
            <a:chExt cx="5648632" cy="12144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B713B9-7E26-CB82-51ED-B1AF5B75B255}"/>
                </a:ext>
              </a:extLst>
            </p:cNvPr>
            <p:cNvSpPr/>
            <p:nvPr/>
          </p:nvSpPr>
          <p:spPr>
            <a:xfrm>
              <a:off x="4084875" y="5688658"/>
              <a:ext cx="5648632" cy="5439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96353FC-266C-ECC1-B35F-A2DAEA23DFD4}"/>
                </a:ext>
              </a:extLst>
            </p:cNvPr>
            <p:cNvSpPr/>
            <p:nvPr/>
          </p:nvSpPr>
          <p:spPr>
            <a:xfrm>
              <a:off x="4934390" y="5311597"/>
              <a:ext cx="1214414" cy="121441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Head with gears with solid fill">
              <a:extLst>
                <a:ext uri="{FF2B5EF4-FFF2-40B4-BE49-F238E27FC236}">
                  <a16:creationId xmlns:a16="http://schemas.microsoft.com/office/drawing/2014/main" id="{984777C5-9A11-5EEC-B83E-F3EC257C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83396" y="5508536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4C70E0A-37A9-95F2-8241-25AED01A5A39}"/>
                </a:ext>
              </a:extLst>
            </p:cNvPr>
            <p:cNvSpPr txBox="1"/>
            <p:nvPr/>
          </p:nvSpPr>
          <p:spPr>
            <a:xfrm>
              <a:off x="6284640" y="5729815"/>
              <a:ext cx="32736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Intelligent Orchestration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99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24590B-A984-CFB2-9FA2-61259A30F0C0}"/>
              </a:ext>
            </a:extLst>
          </p:cNvPr>
          <p:cNvSpPr txBox="1"/>
          <p:nvPr/>
        </p:nvSpPr>
        <p:spPr>
          <a:xfrm>
            <a:off x="2708910" y="6549390"/>
            <a:ext cx="1543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KPMG &amp; ASCM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0ADB1-2810-CB2D-D9CF-5E90C675628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77FAD8-93A8-1F02-695A-AD7F13FF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982" y="1496259"/>
            <a:ext cx="8932701" cy="45148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0DA02E-A6CF-3B59-F8AE-99FE0EAE8400}"/>
              </a:ext>
            </a:extLst>
          </p:cNvPr>
          <p:cNvSpPr/>
          <p:nvPr/>
        </p:nvSpPr>
        <p:spPr>
          <a:xfrm>
            <a:off x="7850906" y="1717964"/>
            <a:ext cx="3925458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6C7B8-4528-43F6-B65D-FD5F1DE9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06" y="1612146"/>
            <a:ext cx="4218609" cy="4399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552F61-AF06-54AF-BD9D-722F8752BB17}"/>
              </a:ext>
            </a:extLst>
          </p:cNvPr>
          <p:cNvSpPr txBox="1"/>
          <p:nvPr/>
        </p:nvSpPr>
        <p:spPr>
          <a:xfrm>
            <a:off x="2874800" y="445847"/>
            <a:ext cx="549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Increasing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instability &amp; supply chain risks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318BA0-BB90-27B3-0B4C-49D7E0E9474D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4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5AEBB2-84DC-16E6-606C-E16342C907EB}"/>
              </a:ext>
            </a:extLst>
          </p:cNvPr>
          <p:cNvCxnSpPr/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778C-BD53-D7A9-3405-CA39DCC4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40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154647-928F-28BD-6AEE-96CC2258B2BA}"/>
              </a:ext>
            </a:extLst>
          </p:cNvPr>
          <p:cNvCxnSpPr/>
          <p:nvPr/>
        </p:nvCxnSpPr>
        <p:spPr>
          <a:xfrm>
            <a:off x="3491345" y="5112309"/>
            <a:ext cx="7633855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E0C2D7A-ACCC-26B9-5267-E39F9E2A47F8}"/>
              </a:ext>
            </a:extLst>
          </p:cNvPr>
          <p:cNvSpPr/>
          <p:nvPr/>
        </p:nvSpPr>
        <p:spPr>
          <a:xfrm>
            <a:off x="7862096" y="2534199"/>
            <a:ext cx="1253836" cy="2563091"/>
          </a:xfrm>
          <a:prstGeom prst="rect">
            <a:avLst/>
          </a:prstGeom>
          <a:solidFill>
            <a:srgbClr val="C00000"/>
          </a:solidFill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139F9-28ED-2C96-FEB2-CF98E957A407}"/>
              </a:ext>
            </a:extLst>
          </p:cNvPr>
          <p:cNvSpPr txBox="1"/>
          <p:nvPr/>
        </p:nvSpPr>
        <p:spPr>
          <a:xfrm>
            <a:off x="7988476" y="3785637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Payment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682E6C-BE71-E50E-4552-BFADF5FEDCDF}"/>
              </a:ext>
            </a:extLst>
          </p:cNvPr>
          <p:cNvGrpSpPr/>
          <p:nvPr/>
        </p:nvGrpSpPr>
        <p:grpSpPr>
          <a:xfrm>
            <a:off x="3513831" y="5097290"/>
            <a:ext cx="7059913" cy="646611"/>
            <a:chOff x="3513831" y="5097290"/>
            <a:chExt cx="7059913" cy="64661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4FC6F3F-1EC1-517F-19EE-08B7F3B589CF}"/>
                </a:ext>
              </a:extLst>
            </p:cNvPr>
            <p:cNvSpPr/>
            <p:nvPr/>
          </p:nvSpPr>
          <p:spPr>
            <a:xfrm>
              <a:off x="7862096" y="5150480"/>
              <a:ext cx="1253836" cy="593421"/>
            </a:xfrm>
            <a:prstGeom prst="rect">
              <a:avLst/>
            </a:prstGeom>
            <a:solidFill>
              <a:srgbClr val="7030A0"/>
            </a:solidFill>
            <a:ln w="317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E21FB4-DF00-A09F-5886-808354B6B3AB}"/>
                </a:ext>
              </a:extLst>
            </p:cNvPr>
            <p:cNvSpPr txBox="1"/>
            <p:nvPr/>
          </p:nvSpPr>
          <p:spPr>
            <a:xfrm>
              <a:off x="9247740" y="5251018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 Cost</a:t>
              </a:r>
              <a:endParaRPr lang="en-US" sz="1050" dirty="0">
                <a:solidFill>
                  <a:srgbClr val="7030A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D0E99137-9BE6-29AF-0510-964C3D8DC7F7}"/>
                </a:ext>
              </a:extLst>
            </p:cNvPr>
            <p:cNvSpPr/>
            <p:nvPr/>
          </p:nvSpPr>
          <p:spPr>
            <a:xfrm rot="5400000">
              <a:off x="9011247" y="5360038"/>
              <a:ext cx="334082" cy="13890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99C6A-C8BB-5AD6-FE8B-135277FE1A6D}"/>
                </a:ext>
              </a:extLst>
            </p:cNvPr>
            <p:cNvSpPr txBox="1"/>
            <p:nvPr/>
          </p:nvSpPr>
          <p:spPr>
            <a:xfrm>
              <a:off x="7890933" y="5210086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working capital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</a:t>
              </a:r>
              <a:endParaRPr lang="en-US" sz="9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53075B-8555-D6BB-E675-E4C8545D4FE6}"/>
                </a:ext>
              </a:extLst>
            </p:cNvPr>
            <p:cNvCxnSpPr>
              <a:cxnSpLocks/>
            </p:cNvCxnSpPr>
            <p:nvPr/>
          </p:nvCxnSpPr>
          <p:spPr>
            <a:xfrm>
              <a:off x="3513831" y="5097290"/>
              <a:ext cx="4348265" cy="632462"/>
            </a:xfrm>
            <a:prstGeom prst="line">
              <a:avLst/>
            </a:prstGeom>
            <a:ln w="12700">
              <a:solidFill>
                <a:srgbClr val="7030A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875826-4D1D-BFC5-E83D-A0125AC9FFAE}"/>
              </a:ext>
            </a:extLst>
          </p:cNvPr>
          <p:cNvSpPr txBox="1"/>
          <p:nvPr/>
        </p:nvSpPr>
        <p:spPr>
          <a:xfrm>
            <a:off x="3123340" y="207935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Today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2476EE-40B9-6FC2-D932-4392640AC931}"/>
              </a:ext>
            </a:extLst>
          </p:cNvPr>
          <p:cNvCxnSpPr>
            <a:cxnSpLocks/>
          </p:cNvCxnSpPr>
          <p:nvPr/>
        </p:nvCxnSpPr>
        <p:spPr>
          <a:xfrm flipV="1">
            <a:off x="3513832" y="2532902"/>
            <a:ext cx="0" cy="258087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A90E73-B44B-C274-D2B3-7C267737D310}"/>
              </a:ext>
            </a:extLst>
          </p:cNvPr>
          <p:cNvCxnSpPr/>
          <p:nvPr/>
        </p:nvCxnSpPr>
        <p:spPr>
          <a:xfrm>
            <a:off x="3513831" y="3956459"/>
            <a:ext cx="434826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4BA85D-BE84-215F-0778-60F4A1F757FC}"/>
              </a:ext>
            </a:extLst>
          </p:cNvPr>
          <p:cNvSpPr txBox="1"/>
          <p:nvPr/>
        </p:nvSpPr>
        <p:spPr>
          <a:xfrm>
            <a:off x="4648170" y="3571818"/>
            <a:ext cx="211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settled 30 days later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DE8BE-FAC1-2800-1F15-CDF6BFB6F779}"/>
              </a:ext>
            </a:extLst>
          </p:cNvPr>
          <p:cNvSpPr txBox="1"/>
          <p:nvPr/>
        </p:nvSpPr>
        <p:spPr>
          <a:xfrm>
            <a:off x="11125200" y="4967751"/>
            <a:ext cx="637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Time</a:t>
            </a:r>
            <a:endParaRPr 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BF535-22FD-282E-80DA-AB88C69115BF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Early Payment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3417D-2E81-1DCE-EF81-6EE940909B9A}"/>
              </a:ext>
            </a:extLst>
          </p:cNvPr>
          <p:cNvSpPr txBox="1"/>
          <p:nvPr/>
        </p:nvSpPr>
        <p:spPr>
          <a:xfrm>
            <a:off x="2822285" y="444481"/>
            <a:ext cx="320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Early Payment Discount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354D12-08C9-39AE-9584-69052CC6DA8C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7FD3C-9FF4-D15F-8EBA-DCF91B36BFA4}"/>
              </a:ext>
            </a:extLst>
          </p:cNvPr>
          <p:cNvGrpSpPr/>
          <p:nvPr/>
        </p:nvGrpSpPr>
        <p:grpSpPr>
          <a:xfrm>
            <a:off x="7862096" y="5099943"/>
            <a:ext cx="2817853" cy="813050"/>
            <a:chOff x="7862096" y="5099943"/>
            <a:chExt cx="2817853" cy="8130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C9C118-7A83-F7C0-1525-7F93125A8DCF}"/>
                </a:ext>
              </a:extLst>
            </p:cNvPr>
            <p:cNvSpPr/>
            <p:nvPr/>
          </p:nvSpPr>
          <p:spPr>
            <a:xfrm>
              <a:off x="7862096" y="5150480"/>
              <a:ext cx="1253836" cy="59342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39F1A2-9B20-8D3A-298F-BF1EAC600D9D}"/>
                </a:ext>
              </a:extLst>
            </p:cNvPr>
            <p:cNvSpPr txBox="1"/>
            <p:nvPr/>
          </p:nvSpPr>
          <p:spPr>
            <a:xfrm>
              <a:off x="7890933" y="5210086"/>
              <a:ext cx="11961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working capital </a:t>
              </a:r>
            </a:p>
            <a:p>
              <a:pPr algn="ctr"/>
              <a:r>
                <a:rPr lang="en-US" sz="1200" dirty="0">
                  <a:solidFill>
                    <a:srgbClr val="7030A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funding</a:t>
              </a:r>
              <a:endParaRPr lang="en-US" sz="900" dirty="0">
                <a:solidFill>
                  <a:srgbClr val="7030A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5BD122B-B96C-8E6F-7180-255CDEF93C4C}"/>
                </a:ext>
              </a:extLst>
            </p:cNvPr>
            <p:cNvGrpSpPr/>
            <p:nvPr/>
          </p:nvGrpSpPr>
          <p:grpSpPr>
            <a:xfrm>
              <a:off x="9087578" y="5099943"/>
              <a:ext cx="1592371" cy="813050"/>
              <a:chOff x="9087578" y="5695700"/>
              <a:chExt cx="1592371" cy="813050"/>
            </a:xfrm>
          </p:grpSpPr>
          <p:sp>
            <p:nvSpPr>
              <p:cNvPr id="28" name="Multiply 27">
                <a:extLst>
                  <a:ext uri="{FF2B5EF4-FFF2-40B4-BE49-F238E27FC236}">
                    <a16:creationId xmlns:a16="http://schemas.microsoft.com/office/drawing/2014/main" id="{136A7E8C-BA60-34CF-219B-0374BE8D5E61}"/>
                  </a:ext>
                </a:extLst>
              </p:cNvPr>
              <p:cNvSpPr/>
              <p:nvPr/>
            </p:nvSpPr>
            <p:spPr>
              <a:xfrm>
                <a:off x="9087578" y="5695700"/>
                <a:ext cx="1592371" cy="672292"/>
              </a:xfrm>
              <a:prstGeom prst="mathMultiply">
                <a:avLst>
                  <a:gd name="adj1" fmla="val 4973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1C9CF0-BC63-785D-2962-C2C0E6295774}"/>
                  </a:ext>
                </a:extLst>
              </p:cNvPr>
              <p:cNvSpPr txBox="1"/>
              <p:nvPr/>
            </p:nvSpPr>
            <p:spPr>
              <a:xfrm>
                <a:off x="9269841" y="6200973"/>
                <a:ext cx="11512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Not needed</a:t>
                </a:r>
                <a:endParaRPr lang="en-US" sz="10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936349-AD92-40D9-C5EC-E9196F807818}"/>
              </a:ext>
            </a:extLst>
          </p:cNvPr>
          <p:cNvGrpSpPr/>
          <p:nvPr/>
        </p:nvGrpSpPr>
        <p:grpSpPr>
          <a:xfrm>
            <a:off x="3217364" y="2534199"/>
            <a:ext cx="4630366" cy="2563091"/>
            <a:chOff x="3217364" y="2534199"/>
            <a:chExt cx="4630366" cy="256309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9F6CE15-E777-38AE-630F-B521AE48C596}"/>
                </a:ext>
              </a:extLst>
            </p:cNvPr>
            <p:cNvSpPr/>
            <p:nvPr/>
          </p:nvSpPr>
          <p:spPr>
            <a:xfrm>
              <a:off x="4456834" y="3456880"/>
              <a:ext cx="3390896" cy="902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AFA146F-CEEC-AE49-DB7A-0E373F62FDA2}"/>
                </a:ext>
              </a:extLst>
            </p:cNvPr>
            <p:cNvSpPr/>
            <p:nvPr/>
          </p:nvSpPr>
          <p:spPr>
            <a:xfrm rot="10800000">
              <a:off x="4471200" y="3618361"/>
              <a:ext cx="3362166" cy="713418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F00493-EC56-0CD0-87C0-284D659F5187}"/>
                </a:ext>
              </a:extLst>
            </p:cNvPr>
            <p:cNvSpPr txBox="1"/>
            <p:nvPr/>
          </p:nvSpPr>
          <p:spPr>
            <a:xfrm>
              <a:off x="4995703" y="3771503"/>
              <a:ext cx="1423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Settle </a:t>
              </a:r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Today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F0158A-40FD-BB2F-572A-DB8F10E45207}"/>
                </a:ext>
              </a:extLst>
            </p:cNvPr>
            <p:cNvSpPr/>
            <p:nvPr/>
          </p:nvSpPr>
          <p:spPr>
            <a:xfrm>
              <a:off x="3217364" y="2534199"/>
              <a:ext cx="1253836" cy="2563091"/>
            </a:xfrm>
            <a:prstGeom prst="rect">
              <a:avLst/>
            </a:prstGeom>
            <a:solidFill>
              <a:srgbClr val="C00000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87B24D-3B3D-7BA1-E3B6-69998294960F}"/>
                </a:ext>
              </a:extLst>
            </p:cNvPr>
            <p:cNvSpPr txBox="1"/>
            <p:nvPr/>
          </p:nvSpPr>
          <p:spPr>
            <a:xfrm>
              <a:off x="3301171" y="3618361"/>
              <a:ext cx="11031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Zero-lag</a:t>
              </a:r>
            </a:p>
            <a:p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Payment</a:t>
              </a:r>
              <a:endParaRPr lang="en-US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77EE60-9E1F-CD73-1204-3DD88BFB16EF}"/>
              </a:ext>
            </a:extLst>
          </p:cNvPr>
          <p:cNvGrpSpPr/>
          <p:nvPr/>
        </p:nvGrpSpPr>
        <p:grpSpPr>
          <a:xfrm>
            <a:off x="7862096" y="2541273"/>
            <a:ext cx="1253836" cy="2563091"/>
            <a:chOff x="7862096" y="2541273"/>
            <a:chExt cx="1253836" cy="25630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F3CD4C-16CF-CC03-5350-C37B950FF52C}"/>
                </a:ext>
              </a:extLst>
            </p:cNvPr>
            <p:cNvSpPr/>
            <p:nvPr/>
          </p:nvSpPr>
          <p:spPr>
            <a:xfrm>
              <a:off x="7862096" y="2541273"/>
              <a:ext cx="1253836" cy="256309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87411-28D9-E2A8-5776-8CE3F2E3AE28}"/>
                </a:ext>
              </a:extLst>
            </p:cNvPr>
            <p:cNvSpPr txBox="1"/>
            <p:nvPr/>
          </p:nvSpPr>
          <p:spPr>
            <a:xfrm>
              <a:off x="7988476" y="3792711"/>
              <a:ext cx="1026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Payment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E24BEC-3196-4D1A-6AD4-70B81B0358C1}"/>
              </a:ext>
            </a:extLst>
          </p:cNvPr>
          <p:cNvGrpSpPr/>
          <p:nvPr/>
        </p:nvGrpSpPr>
        <p:grpSpPr>
          <a:xfrm>
            <a:off x="4471200" y="1898049"/>
            <a:ext cx="6479025" cy="660187"/>
            <a:chOff x="4471200" y="1898049"/>
            <a:chExt cx="6479025" cy="660187"/>
          </a:xfrm>
        </p:grpSpPr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EB97FB2-1628-77AF-0B2D-A22C5BEB6B47}"/>
                </a:ext>
              </a:extLst>
            </p:cNvPr>
            <p:cNvSpPr/>
            <p:nvPr/>
          </p:nvSpPr>
          <p:spPr>
            <a:xfrm rot="5400000">
              <a:off x="9025102" y="2148201"/>
              <a:ext cx="334082" cy="138903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3FC97B1-D372-61F4-D7E8-F568A754AF63}"/>
                </a:ext>
              </a:extLst>
            </p:cNvPr>
            <p:cNvGrpSpPr/>
            <p:nvPr/>
          </p:nvGrpSpPr>
          <p:grpSpPr>
            <a:xfrm>
              <a:off x="4471200" y="1898049"/>
              <a:ext cx="6479025" cy="660187"/>
              <a:chOff x="4471200" y="1898049"/>
              <a:chExt cx="6479025" cy="66018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B03AFC-EE2A-5C24-9D7A-70932E5C6817}"/>
                  </a:ext>
                </a:extLst>
              </p:cNvPr>
              <p:cNvSpPr/>
              <p:nvPr/>
            </p:nvSpPr>
            <p:spPr>
              <a:xfrm>
                <a:off x="7862096" y="1911905"/>
                <a:ext cx="1253836" cy="593421"/>
              </a:xfrm>
              <a:prstGeom prst="rect">
                <a:avLst/>
              </a:prstGeom>
              <a:solidFill>
                <a:srgbClr val="C00000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00B4E5-0529-6C12-C420-511308854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1200" y="2534199"/>
                <a:ext cx="3398174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5864EB5-1F83-6C43-DE44-EF0D97E83C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4239" y="1898049"/>
                <a:ext cx="3347857" cy="62229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530684-06B7-51BF-A881-57DB85018A03}"/>
                  </a:ext>
                </a:extLst>
              </p:cNvPr>
              <p:cNvSpPr txBox="1"/>
              <p:nvPr/>
            </p:nvSpPr>
            <p:spPr>
              <a:xfrm>
                <a:off x="9268354" y="1911905"/>
                <a:ext cx="16818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Reinvestment 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Return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E9C4AD-76D2-2E4E-9095-B97F153C1FB0}"/>
                  </a:ext>
                </a:extLst>
              </p:cNvPr>
              <p:cNvSpPr txBox="1"/>
              <p:nvPr/>
            </p:nvSpPr>
            <p:spPr>
              <a:xfrm>
                <a:off x="8060850" y="2046451"/>
                <a:ext cx="889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Return</a:t>
                </a:r>
                <a:endParaRPr lang="en-US" sz="11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D324B1-0FFA-9C9A-33AD-AC79F08406FD}"/>
                  </a:ext>
                </a:extLst>
              </p:cNvPr>
              <p:cNvSpPr txBox="1"/>
              <p:nvPr/>
            </p:nvSpPr>
            <p:spPr>
              <a:xfrm>
                <a:off x="5684724" y="2036193"/>
                <a:ext cx="127470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30 day return</a:t>
                </a:r>
                <a:endParaRPr lang="en-US" sz="1000" b="1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AEEA58-BEC9-746F-C5B7-9F684FD18EF1}"/>
              </a:ext>
            </a:extLst>
          </p:cNvPr>
          <p:cNvGrpSpPr/>
          <p:nvPr/>
        </p:nvGrpSpPr>
        <p:grpSpPr>
          <a:xfrm>
            <a:off x="8834924" y="2688082"/>
            <a:ext cx="2868016" cy="958847"/>
            <a:chOff x="8834924" y="3283839"/>
            <a:chExt cx="2868016" cy="958847"/>
          </a:xfrm>
        </p:grpSpPr>
        <p:sp>
          <p:nvSpPr>
            <p:cNvPr id="30" name="Rounded Rectangular Callout 29">
              <a:extLst>
                <a:ext uri="{FF2B5EF4-FFF2-40B4-BE49-F238E27FC236}">
                  <a16:creationId xmlns:a16="http://schemas.microsoft.com/office/drawing/2014/main" id="{088C7AA8-7E15-ADD7-54DC-3D2AA4741D08}"/>
                </a:ext>
              </a:extLst>
            </p:cNvPr>
            <p:cNvSpPr/>
            <p:nvPr/>
          </p:nvSpPr>
          <p:spPr>
            <a:xfrm rot="10800000" flipH="1">
              <a:off x="8897332" y="3283839"/>
              <a:ext cx="2743200" cy="958847"/>
            </a:xfrm>
            <a:prstGeom prst="wedgeRoundRectCallou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05F268-285B-034C-D12E-BEC4A74B4C2E}"/>
                </a:ext>
              </a:extLst>
            </p:cNvPr>
            <p:cNvSpPr txBox="1"/>
            <p:nvPr/>
          </p:nvSpPr>
          <p:spPr>
            <a:xfrm>
              <a:off x="8834924" y="3303375"/>
              <a:ext cx="2868016" cy="869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Pay your suppliers </a:t>
              </a:r>
              <a:r>
                <a:rPr lang="en-US" sz="2000" b="1" dirty="0">
                  <a:highlight>
                    <a:srgbClr val="FFFF00"/>
                  </a:highlight>
                  <a:latin typeface="Yu Gothic UI" panose="020B0500000000000000" pitchFamily="34" charset="-128"/>
                  <a:ea typeface="Yu Gothic UI" panose="020B0500000000000000" pitchFamily="34" charset="-128"/>
                </a:rPr>
                <a:t>earlier</a:t>
              </a:r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 for a discount!</a:t>
              </a:r>
            </a:p>
            <a:p>
              <a:pPr algn="ctr"/>
              <a:r>
                <a:rPr lang="en-US" sz="105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ACOS (Active Capital Optimization System)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43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85D2F54-36C9-90BF-1533-3858F492976F}"/>
              </a:ext>
            </a:extLst>
          </p:cNvPr>
          <p:cNvGrpSpPr/>
          <p:nvPr/>
        </p:nvGrpSpPr>
        <p:grpSpPr>
          <a:xfrm>
            <a:off x="7086899" y="1530183"/>
            <a:ext cx="4812176" cy="4063095"/>
            <a:chOff x="7086899" y="1530183"/>
            <a:chExt cx="4812176" cy="4063095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7F04DCF-CAD8-D5C1-4160-F7DCD7976708}"/>
                </a:ext>
              </a:extLst>
            </p:cNvPr>
            <p:cNvSpPr/>
            <p:nvPr/>
          </p:nvSpPr>
          <p:spPr>
            <a:xfrm>
              <a:off x="7505205" y="1959429"/>
              <a:ext cx="4393870" cy="3633849"/>
            </a:xfrm>
            <a:custGeom>
              <a:avLst/>
              <a:gdLst>
                <a:gd name="connsiteX0" fmla="*/ 0 w 4393870"/>
                <a:gd name="connsiteY0" fmla="*/ 0 h 3633849"/>
                <a:gd name="connsiteX1" fmla="*/ 961901 w 4393870"/>
                <a:gd name="connsiteY1" fmla="*/ 0 h 3633849"/>
                <a:gd name="connsiteX2" fmla="*/ 961901 w 4393870"/>
                <a:gd name="connsiteY2" fmla="*/ 546265 h 3633849"/>
                <a:gd name="connsiteX3" fmla="*/ 1923803 w 4393870"/>
                <a:gd name="connsiteY3" fmla="*/ 1508167 h 3633849"/>
                <a:gd name="connsiteX4" fmla="*/ 4393870 w 4393870"/>
                <a:gd name="connsiteY4" fmla="*/ 2398815 h 3633849"/>
                <a:gd name="connsiteX5" fmla="*/ 4393870 w 4393870"/>
                <a:gd name="connsiteY5" fmla="*/ 3633849 h 3633849"/>
                <a:gd name="connsiteX6" fmla="*/ 3182587 w 4393870"/>
                <a:gd name="connsiteY6" fmla="*/ 3633849 h 3633849"/>
                <a:gd name="connsiteX7" fmla="*/ 3182587 w 4393870"/>
                <a:gd name="connsiteY7" fmla="*/ 2956955 h 3633849"/>
                <a:gd name="connsiteX8" fmla="*/ 1626920 w 4393870"/>
                <a:gd name="connsiteY8" fmla="*/ 2386940 h 3633849"/>
                <a:gd name="connsiteX9" fmla="*/ 688769 w 4393870"/>
                <a:gd name="connsiteY9" fmla="*/ 2386940 h 3633849"/>
                <a:gd name="connsiteX10" fmla="*/ 688769 w 4393870"/>
                <a:gd name="connsiteY10" fmla="*/ 1781298 h 3633849"/>
                <a:gd name="connsiteX11" fmla="*/ 23751 w 4393870"/>
                <a:gd name="connsiteY11" fmla="*/ 985652 h 3633849"/>
                <a:gd name="connsiteX12" fmla="*/ 0 w 4393870"/>
                <a:gd name="connsiteY12" fmla="*/ 0 h 363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93870" h="3633849">
                  <a:moveTo>
                    <a:pt x="0" y="0"/>
                  </a:moveTo>
                  <a:lnTo>
                    <a:pt x="961901" y="0"/>
                  </a:lnTo>
                  <a:lnTo>
                    <a:pt x="961901" y="546265"/>
                  </a:lnTo>
                  <a:lnTo>
                    <a:pt x="1923803" y="1508167"/>
                  </a:lnTo>
                  <a:lnTo>
                    <a:pt x="4393870" y="2398815"/>
                  </a:lnTo>
                  <a:lnTo>
                    <a:pt x="4393870" y="3633849"/>
                  </a:lnTo>
                  <a:lnTo>
                    <a:pt x="3182587" y="3633849"/>
                  </a:lnTo>
                  <a:lnTo>
                    <a:pt x="3182587" y="2956955"/>
                  </a:lnTo>
                  <a:lnTo>
                    <a:pt x="1626920" y="2386940"/>
                  </a:lnTo>
                  <a:lnTo>
                    <a:pt x="688769" y="2386940"/>
                  </a:lnTo>
                  <a:lnTo>
                    <a:pt x="688769" y="1781298"/>
                  </a:lnTo>
                  <a:lnTo>
                    <a:pt x="23751" y="9856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5DFF42-F567-98F3-163B-CED26E3AB7B4}"/>
                </a:ext>
              </a:extLst>
            </p:cNvPr>
            <p:cNvSpPr txBox="1"/>
            <p:nvPr/>
          </p:nvSpPr>
          <p:spPr>
            <a:xfrm>
              <a:off x="7086899" y="1530183"/>
              <a:ext cx="1787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Optimize</a:t>
              </a: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D1EE43-BA4D-3C2C-1998-3E78E6593CD7}"/>
              </a:ext>
            </a:extLst>
          </p:cNvPr>
          <p:cNvCxnSpPr>
            <a:cxnSpLocks/>
          </p:cNvCxnSpPr>
          <p:nvPr/>
        </p:nvCxnSpPr>
        <p:spPr>
          <a:xfrm flipV="1">
            <a:off x="8679614" y="4053996"/>
            <a:ext cx="6802" cy="73598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2C0E9D-7D75-2F2D-823A-55A42BC84CBD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8812696" y="4053996"/>
            <a:ext cx="1148941" cy="73683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E8CDAC7-3172-23DB-E348-3D023EB9C666}"/>
              </a:ext>
            </a:extLst>
          </p:cNvPr>
          <p:cNvCxnSpPr>
            <a:cxnSpLocks/>
            <a:stCxn id="89" idx="0"/>
          </p:cNvCxnSpPr>
          <p:nvPr/>
        </p:nvCxnSpPr>
        <p:spPr>
          <a:xfrm flipH="1" flipV="1">
            <a:off x="8965130" y="4053996"/>
            <a:ext cx="2304989" cy="73467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7EA1E31-7062-EEA3-D8C1-3CFB57623E8C}"/>
              </a:ext>
            </a:extLst>
          </p:cNvPr>
          <p:cNvCxnSpPr>
            <a:cxnSpLocks/>
          </p:cNvCxnSpPr>
          <p:nvPr/>
        </p:nvCxnSpPr>
        <p:spPr>
          <a:xfrm flipV="1">
            <a:off x="7359418" y="4053996"/>
            <a:ext cx="6802" cy="73598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F061BCA-350B-839D-24D8-E83C810AC076}"/>
              </a:ext>
            </a:extLst>
          </p:cNvPr>
          <p:cNvCxnSpPr>
            <a:cxnSpLocks/>
          </p:cNvCxnSpPr>
          <p:nvPr/>
        </p:nvCxnSpPr>
        <p:spPr>
          <a:xfrm flipH="1">
            <a:off x="6115676" y="4053996"/>
            <a:ext cx="1143961" cy="73683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F4B6C27-F683-1E54-EFDC-FFF5E5846A3D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4727672" y="4053996"/>
            <a:ext cx="2339570" cy="73683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289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The Recursive Set-up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8A393E-D6C3-9217-70FC-05CCB4D93B64}"/>
              </a:ext>
            </a:extLst>
          </p:cNvPr>
          <p:cNvSpPr txBox="1"/>
          <p:nvPr/>
        </p:nvSpPr>
        <p:spPr>
          <a:xfrm>
            <a:off x="2925442" y="3571662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F66B5D-DF70-55F2-E0F4-68541B8F1A2F}"/>
              </a:ext>
            </a:extLst>
          </p:cNvPr>
          <p:cNvSpPr/>
          <p:nvPr/>
        </p:nvSpPr>
        <p:spPr>
          <a:xfrm>
            <a:off x="7060440" y="4792986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4FF75-F9E5-218D-A638-A97F9DFF187C}"/>
              </a:ext>
            </a:extLst>
          </p:cNvPr>
          <p:cNvSpPr/>
          <p:nvPr/>
        </p:nvSpPr>
        <p:spPr>
          <a:xfrm>
            <a:off x="4443456" y="4792987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24B9E8-41A8-DC14-1CCE-751BFE10BC59}"/>
              </a:ext>
            </a:extLst>
          </p:cNvPr>
          <p:cNvSpPr/>
          <p:nvPr/>
        </p:nvSpPr>
        <p:spPr>
          <a:xfrm>
            <a:off x="5751948" y="4792986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3CED2-08D4-55F7-0768-AD4742242169}"/>
              </a:ext>
            </a:extLst>
          </p:cNvPr>
          <p:cNvSpPr/>
          <p:nvPr/>
        </p:nvSpPr>
        <p:spPr>
          <a:xfrm>
            <a:off x="7067242" y="3487512"/>
            <a:ext cx="568411" cy="568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7331C5-267B-995E-384A-D87FF34DE3E6}"/>
              </a:ext>
            </a:extLst>
          </p:cNvPr>
          <p:cNvSpPr/>
          <p:nvPr/>
        </p:nvSpPr>
        <p:spPr>
          <a:xfrm>
            <a:off x="7696545" y="2223269"/>
            <a:ext cx="568411" cy="56841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DBF98A-0649-CBD9-8DA1-DF7D23FFE788}"/>
              </a:ext>
            </a:extLst>
          </p:cNvPr>
          <p:cNvSpPr/>
          <p:nvPr/>
        </p:nvSpPr>
        <p:spPr>
          <a:xfrm>
            <a:off x="8368942" y="4790831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16E4E3-EADE-E756-3FCE-FF55B109797E}"/>
              </a:ext>
            </a:extLst>
          </p:cNvPr>
          <p:cNvSpPr/>
          <p:nvPr/>
        </p:nvSpPr>
        <p:spPr>
          <a:xfrm>
            <a:off x="9677431" y="4790830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722E26-6A8B-2D76-89DA-8BF06F5B0E99}"/>
              </a:ext>
            </a:extLst>
          </p:cNvPr>
          <p:cNvSpPr/>
          <p:nvPr/>
        </p:nvSpPr>
        <p:spPr>
          <a:xfrm>
            <a:off x="8375744" y="3487512"/>
            <a:ext cx="568411" cy="5684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006102-894E-315E-4345-A27474BCFDE9}"/>
              </a:ext>
            </a:extLst>
          </p:cNvPr>
          <p:cNvSpPr/>
          <p:nvPr/>
        </p:nvSpPr>
        <p:spPr>
          <a:xfrm>
            <a:off x="4443466" y="4790831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9AF638-161C-76E4-AAD1-7108FA102980}"/>
              </a:ext>
            </a:extLst>
          </p:cNvPr>
          <p:cNvSpPr/>
          <p:nvPr/>
        </p:nvSpPr>
        <p:spPr>
          <a:xfrm>
            <a:off x="7060450" y="4790830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6FA3AD0-B216-F60E-D560-846729691207}"/>
              </a:ext>
            </a:extLst>
          </p:cNvPr>
          <p:cNvSpPr/>
          <p:nvPr/>
        </p:nvSpPr>
        <p:spPr>
          <a:xfrm>
            <a:off x="5751958" y="4790831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163C4D-48CB-B99E-1B92-9DED91993C05}"/>
              </a:ext>
            </a:extLst>
          </p:cNvPr>
          <p:cNvCxnSpPr>
            <a:cxnSpLocks/>
            <a:stCxn id="8" idx="0"/>
            <a:endCxn id="67" idx="2"/>
          </p:cNvCxnSpPr>
          <p:nvPr/>
        </p:nvCxnSpPr>
        <p:spPr>
          <a:xfrm flipV="1">
            <a:off x="7351448" y="2800459"/>
            <a:ext cx="629313" cy="6870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92EDF40-8DAF-3F4C-33FE-C01657299348}"/>
              </a:ext>
            </a:extLst>
          </p:cNvPr>
          <p:cNvSpPr/>
          <p:nvPr/>
        </p:nvSpPr>
        <p:spPr>
          <a:xfrm>
            <a:off x="7696555" y="2232048"/>
            <a:ext cx="568411" cy="56841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CE79AF6-6078-4FAB-D755-A11F25193544}"/>
              </a:ext>
            </a:extLst>
          </p:cNvPr>
          <p:cNvSpPr/>
          <p:nvPr/>
        </p:nvSpPr>
        <p:spPr>
          <a:xfrm>
            <a:off x="10985913" y="4788674"/>
            <a:ext cx="568411" cy="5684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8347091-A2A7-017D-F356-63D3B5510B92}"/>
              </a:ext>
            </a:extLst>
          </p:cNvPr>
          <p:cNvCxnSpPr>
            <a:cxnSpLocks/>
            <a:stCxn id="42" idx="0"/>
            <a:endCxn id="67" idx="2"/>
          </p:cNvCxnSpPr>
          <p:nvPr/>
        </p:nvCxnSpPr>
        <p:spPr>
          <a:xfrm flipH="1" flipV="1">
            <a:off x="7980761" y="2800459"/>
            <a:ext cx="679189" cy="68705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639D869C-CC1E-84AC-3B78-33A64A78B5DB}"/>
              </a:ext>
            </a:extLst>
          </p:cNvPr>
          <p:cNvSpPr txBox="1"/>
          <p:nvPr/>
        </p:nvSpPr>
        <p:spPr>
          <a:xfrm>
            <a:off x="2925442" y="4874981"/>
            <a:ext cx="92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Tier 2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5BF0632-4DFB-E42A-3CCE-78F76AB6E9BA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344656" y="4053996"/>
            <a:ext cx="1202996" cy="73683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Supply Chain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F6EA55-3665-CC6C-9F5E-3700857C33FB}"/>
              </a:ext>
            </a:extLst>
          </p:cNvPr>
          <p:cNvSpPr txBox="1"/>
          <p:nvPr/>
        </p:nvSpPr>
        <p:spPr>
          <a:xfrm>
            <a:off x="7674296" y="2311962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18EC1-9CFB-43BF-31DF-129332E3EC81}"/>
              </a:ext>
            </a:extLst>
          </p:cNvPr>
          <p:cNvSpPr txBox="1"/>
          <p:nvPr/>
        </p:nvSpPr>
        <p:spPr>
          <a:xfrm>
            <a:off x="7043450" y="3571057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63171-5D0A-3916-6B61-7C5259EFAC98}"/>
              </a:ext>
            </a:extLst>
          </p:cNvPr>
          <p:cNvSpPr txBox="1"/>
          <p:nvPr/>
        </p:nvSpPr>
        <p:spPr>
          <a:xfrm>
            <a:off x="8341164" y="3571057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  <a:r>
              <a:rPr lang="en-US" sz="20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25BBD-E7EE-8009-E5CA-F9B8CB6F40C8}"/>
              </a:ext>
            </a:extLst>
          </p:cNvPr>
          <p:cNvSpPr txBox="1"/>
          <p:nvPr/>
        </p:nvSpPr>
        <p:spPr>
          <a:xfrm>
            <a:off x="4403700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5A67B-7E3F-4C63-C887-15CED6C0BFD2}"/>
              </a:ext>
            </a:extLst>
          </p:cNvPr>
          <p:cNvSpPr txBox="1"/>
          <p:nvPr/>
        </p:nvSpPr>
        <p:spPr>
          <a:xfrm>
            <a:off x="5714666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FBEB0-188D-F787-4DB6-0CB59AD969CD}"/>
              </a:ext>
            </a:extLst>
          </p:cNvPr>
          <p:cNvSpPr txBox="1"/>
          <p:nvPr/>
        </p:nvSpPr>
        <p:spPr>
          <a:xfrm>
            <a:off x="7032988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2F1583-CAA2-B068-C47E-FB79C217F6FF}"/>
              </a:ext>
            </a:extLst>
          </p:cNvPr>
          <p:cNvSpPr txBox="1"/>
          <p:nvPr/>
        </p:nvSpPr>
        <p:spPr>
          <a:xfrm>
            <a:off x="8342100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DED0-3A6C-747B-5320-5576FA5E99B8}"/>
              </a:ext>
            </a:extLst>
          </p:cNvPr>
          <p:cNvSpPr txBox="1"/>
          <p:nvPr/>
        </p:nvSpPr>
        <p:spPr>
          <a:xfrm>
            <a:off x="9653066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4AA83-AA69-1CEF-DDFF-5719C148B7DF}"/>
              </a:ext>
            </a:extLst>
          </p:cNvPr>
          <p:cNvSpPr txBox="1"/>
          <p:nvPr/>
        </p:nvSpPr>
        <p:spPr>
          <a:xfrm>
            <a:off x="10971388" y="4872811"/>
            <a:ext cx="6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</a:t>
            </a:r>
            <a:r>
              <a:rPr lang="en-US" sz="2000" baseline="-25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54D552-03CB-1BEF-9D2D-43F76BD7C3FB}"/>
              </a:ext>
            </a:extLst>
          </p:cNvPr>
          <p:cNvGrpSpPr/>
          <p:nvPr/>
        </p:nvGrpSpPr>
        <p:grpSpPr>
          <a:xfrm>
            <a:off x="7339931" y="3076426"/>
            <a:ext cx="1365917" cy="542089"/>
            <a:chOff x="7339931" y="3076426"/>
            <a:chExt cx="1365917" cy="542089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1324E00A-839F-513E-C66F-7BFC23D8A6EC}"/>
                </a:ext>
              </a:extLst>
            </p:cNvPr>
            <p:cNvSpPr/>
            <p:nvPr/>
          </p:nvSpPr>
          <p:spPr>
            <a:xfrm rot="2689918">
              <a:off x="8018840" y="3076426"/>
              <a:ext cx="687008" cy="201264"/>
            </a:xfrm>
            <a:prstGeom prst="rightArrow">
              <a:avLst/>
            </a:prstGeom>
            <a:solidFill>
              <a:srgbClr val="F229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F68F690-EF90-6C9E-492C-FC4BDF9A10EE}"/>
                </a:ext>
              </a:extLst>
            </p:cNvPr>
            <p:cNvGrpSpPr/>
            <p:nvPr/>
          </p:nvGrpSpPr>
          <p:grpSpPr>
            <a:xfrm>
              <a:off x="7339931" y="3091627"/>
              <a:ext cx="1159856" cy="526888"/>
              <a:chOff x="7301828" y="3129558"/>
              <a:chExt cx="1159856" cy="526888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00A613B-F1FB-DFC9-0C7C-4A38238FEAA0}"/>
                  </a:ext>
                </a:extLst>
              </p:cNvPr>
              <p:cNvSpPr/>
              <p:nvPr/>
            </p:nvSpPr>
            <p:spPr>
              <a:xfrm>
                <a:off x="7431957" y="3159921"/>
                <a:ext cx="856785" cy="49652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8285EC-243F-893D-F228-05E6E8F8D707}"/>
                  </a:ext>
                </a:extLst>
              </p:cNvPr>
              <p:cNvSpPr txBox="1"/>
              <p:nvPr/>
            </p:nvSpPr>
            <p:spPr>
              <a:xfrm>
                <a:off x="7301828" y="3129558"/>
                <a:ext cx="11598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faster payment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069DF2-F4CE-9742-07BD-58CF88241BFE}"/>
              </a:ext>
            </a:extLst>
          </p:cNvPr>
          <p:cNvGrpSpPr/>
          <p:nvPr/>
        </p:nvGrpSpPr>
        <p:grpSpPr>
          <a:xfrm>
            <a:off x="9133649" y="4316080"/>
            <a:ext cx="1995015" cy="621992"/>
            <a:chOff x="9133649" y="4316080"/>
            <a:chExt cx="1995015" cy="621992"/>
          </a:xfrm>
        </p:grpSpPr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A9AE113-51D7-330E-B991-C9048580EEAE}"/>
                </a:ext>
              </a:extLst>
            </p:cNvPr>
            <p:cNvSpPr/>
            <p:nvPr/>
          </p:nvSpPr>
          <p:spPr>
            <a:xfrm rot="1090518">
              <a:off x="9133649" y="4316080"/>
              <a:ext cx="1995015" cy="220899"/>
            </a:xfrm>
            <a:prstGeom prst="rightArrow">
              <a:avLst/>
            </a:prstGeom>
            <a:solidFill>
              <a:srgbClr val="F229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CF1A49-4B42-3E16-215C-40934D2F9C92}"/>
                </a:ext>
              </a:extLst>
            </p:cNvPr>
            <p:cNvGrpSpPr/>
            <p:nvPr/>
          </p:nvGrpSpPr>
          <p:grpSpPr>
            <a:xfrm>
              <a:off x="9199216" y="4411184"/>
              <a:ext cx="1159856" cy="526888"/>
              <a:chOff x="7301828" y="3129558"/>
              <a:chExt cx="1159856" cy="526888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E920E780-BFD0-54BF-F839-10C8A3462EEF}"/>
                  </a:ext>
                </a:extLst>
              </p:cNvPr>
              <p:cNvSpPr/>
              <p:nvPr/>
            </p:nvSpPr>
            <p:spPr>
              <a:xfrm>
                <a:off x="7431957" y="3159921"/>
                <a:ext cx="856785" cy="49652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ADFAEE-0AC1-23F5-1FD4-AB31F435C5CD}"/>
                  </a:ext>
                </a:extLst>
              </p:cNvPr>
              <p:cNvSpPr txBox="1"/>
              <p:nvPr/>
            </p:nvSpPr>
            <p:spPr>
              <a:xfrm>
                <a:off x="7301828" y="3129558"/>
                <a:ext cx="11598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faster payment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0DA3CD-2E2B-10B7-442F-7D21FDF1159D}"/>
              </a:ext>
            </a:extLst>
          </p:cNvPr>
          <p:cNvGrpSpPr/>
          <p:nvPr/>
        </p:nvGrpSpPr>
        <p:grpSpPr>
          <a:xfrm>
            <a:off x="8361816" y="2707255"/>
            <a:ext cx="1162247" cy="687008"/>
            <a:chOff x="8361816" y="2707255"/>
            <a:chExt cx="1162247" cy="687008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00912CE4-487F-2BA3-C246-3249367690D3}"/>
                </a:ext>
              </a:extLst>
            </p:cNvPr>
            <p:cNvSpPr/>
            <p:nvPr/>
          </p:nvSpPr>
          <p:spPr>
            <a:xfrm rot="13543181">
              <a:off x="8118944" y="2950127"/>
              <a:ext cx="687008" cy="201264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2AEC706-E3F1-821B-52ED-BCC67779BBC3}"/>
                </a:ext>
              </a:extLst>
            </p:cNvPr>
            <p:cNvGrpSpPr/>
            <p:nvPr/>
          </p:nvGrpSpPr>
          <p:grpSpPr>
            <a:xfrm>
              <a:off x="8364207" y="2768668"/>
              <a:ext cx="1159856" cy="307777"/>
              <a:chOff x="7295345" y="3140014"/>
              <a:chExt cx="1159856" cy="307777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E8105BCA-C34B-1E64-991A-B8FA696DDAD0}"/>
                  </a:ext>
                </a:extLst>
              </p:cNvPr>
              <p:cNvSpPr/>
              <p:nvPr/>
            </p:nvSpPr>
            <p:spPr>
              <a:xfrm>
                <a:off x="7431957" y="3159921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6242DE-96B9-5E91-45A0-76B2F593D00E}"/>
                  </a:ext>
                </a:extLst>
              </p:cNvPr>
              <p:cNvSpPr txBox="1"/>
              <p:nvPr/>
            </p:nvSpPr>
            <p:spPr>
              <a:xfrm>
                <a:off x="7295345" y="3140014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F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discount</a:t>
                </a:r>
                <a:endParaRPr lang="en-US" sz="1400" b="1" dirty="0">
                  <a:solidFill>
                    <a:srgbClr val="00B0F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357B85-658D-19C3-A5B5-9F7C2942D03F}"/>
              </a:ext>
            </a:extLst>
          </p:cNvPr>
          <p:cNvGrpSpPr/>
          <p:nvPr/>
        </p:nvGrpSpPr>
        <p:grpSpPr>
          <a:xfrm>
            <a:off x="9154901" y="3867298"/>
            <a:ext cx="1995015" cy="472851"/>
            <a:chOff x="9154901" y="3867298"/>
            <a:chExt cx="1995015" cy="472851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8CD53F23-02D9-1678-96AA-1B3D87692805}"/>
                </a:ext>
              </a:extLst>
            </p:cNvPr>
            <p:cNvSpPr/>
            <p:nvPr/>
          </p:nvSpPr>
          <p:spPr>
            <a:xfrm rot="11901622">
              <a:off x="9154901" y="4119250"/>
              <a:ext cx="1995015" cy="220899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4384AD-0899-C787-EE76-AF6543CEDF61}"/>
                </a:ext>
              </a:extLst>
            </p:cNvPr>
            <p:cNvGrpSpPr/>
            <p:nvPr/>
          </p:nvGrpSpPr>
          <p:grpSpPr>
            <a:xfrm>
              <a:off x="9826057" y="3867298"/>
              <a:ext cx="1159856" cy="307777"/>
              <a:chOff x="7295345" y="3140014"/>
              <a:chExt cx="1159856" cy="307777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92E576BC-6E78-FB82-8459-C8E168AAEA29}"/>
                  </a:ext>
                </a:extLst>
              </p:cNvPr>
              <p:cNvSpPr/>
              <p:nvPr/>
            </p:nvSpPr>
            <p:spPr>
              <a:xfrm>
                <a:off x="7431957" y="3159921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635590-A1AA-B206-BDD0-A4471CFF1F86}"/>
                  </a:ext>
                </a:extLst>
              </p:cNvPr>
              <p:cNvSpPr txBox="1"/>
              <p:nvPr/>
            </p:nvSpPr>
            <p:spPr>
              <a:xfrm>
                <a:off x="7295345" y="3140014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F0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discount</a:t>
                </a:r>
                <a:endParaRPr lang="en-US" sz="1400" b="1" dirty="0">
                  <a:solidFill>
                    <a:srgbClr val="00B0F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66C655-5865-3713-47F5-CE79A2396B36}"/>
              </a:ext>
            </a:extLst>
          </p:cNvPr>
          <p:cNvGrpSpPr/>
          <p:nvPr/>
        </p:nvGrpSpPr>
        <p:grpSpPr>
          <a:xfrm>
            <a:off x="5807686" y="1022097"/>
            <a:ext cx="1851640" cy="2641225"/>
            <a:chOff x="5807686" y="1022097"/>
            <a:chExt cx="1851640" cy="2641225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F39E4AA2-E8FC-B92E-91B7-AB315978395B}"/>
                </a:ext>
              </a:extLst>
            </p:cNvPr>
            <p:cNvSpPr/>
            <p:nvPr/>
          </p:nvSpPr>
          <p:spPr>
            <a:xfrm rot="10800000">
              <a:off x="6972318" y="2414566"/>
              <a:ext cx="687008" cy="201264"/>
            </a:xfrm>
            <a:prstGeom prst="rightArrow">
              <a:avLst/>
            </a:prstGeom>
            <a:solidFill>
              <a:srgbClr val="F229B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9FC3B0B-949A-5EF9-8A5D-55FB9939CCFF}"/>
                </a:ext>
              </a:extLst>
            </p:cNvPr>
            <p:cNvGrpSpPr/>
            <p:nvPr/>
          </p:nvGrpSpPr>
          <p:grpSpPr>
            <a:xfrm>
              <a:off x="5834695" y="1837362"/>
              <a:ext cx="1159856" cy="307777"/>
              <a:chOff x="5776606" y="2103820"/>
              <a:chExt cx="1159856" cy="307777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2B40C1D6-AAF3-EF1C-0F03-3BD745FE1ED2}"/>
                  </a:ext>
                </a:extLst>
              </p:cNvPr>
              <p:cNvSpPr/>
              <p:nvPr/>
            </p:nvSpPr>
            <p:spPr>
              <a:xfrm>
                <a:off x="5913218" y="2123727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B048C4-C2A4-9F60-C0AA-D8AB9F127AFF}"/>
                  </a:ext>
                </a:extLst>
              </p:cNvPr>
              <p:cNvSpPr txBox="1"/>
              <p:nvPr/>
            </p:nvSpPr>
            <p:spPr>
              <a:xfrm>
                <a:off x="5776606" y="2103820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cash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57000D4-ACF1-E154-B064-CF49D4AEDEA8}"/>
                </a:ext>
              </a:extLst>
            </p:cNvPr>
            <p:cNvGrpSpPr/>
            <p:nvPr/>
          </p:nvGrpSpPr>
          <p:grpSpPr>
            <a:xfrm>
              <a:off x="5834695" y="2203838"/>
              <a:ext cx="1159856" cy="307777"/>
              <a:chOff x="5776606" y="2470296"/>
              <a:chExt cx="1159856" cy="307777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7854536-7825-F90E-C8FB-C69383C4CF04}"/>
                  </a:ext>
                </a:extLst>
              </p:cNvPr>
              <p:cNvSpPr/>
              <p:nvPr/>
            </p:nvSpPr>
            <p:spPr>
              <a:xfrm>
                <a:off x="5913218" y="2490203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468C609-71D5-AAD6-9BC5-423CA6252250}"/>
                  </a:ext>
                </a:extLst>
              </p:cNvPr>
              <p:cNvSpPr txBox="1"/>
              <p:nvPr/>
            </p:nvSpPr>
            <p:spPr>
              <a:xfrm>
                <a:off x="5776606" y="2470296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treasury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2E1DB2A-208D-D46A-4DE7-59FD10ADC005}"/>
                </a:ext>
              </a:extLst>
            </p:cNvPr>
            <p:cNvGrpSpPr/>
            <p:nvPr/>
          </p:nvGrpSpPr>
          <p:grpSpPr>
            <a:xfrm>
              <a:off x="5834695" y="2589763"/>
              <a:ext cx="1159856" cy="307777"/>
              <a:chOff x="5776606" y="2856221"/>
              <a:chExt cx="1159856" cy="307777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DF823E8-46FD-D85A-182E-D193FE98BF75}"/>
                  </a:ext>
                </a:extLst>
              </p:cNvPr>
              <p:cNvSpPr/>
              <p:nvPr/>
            </p:nvSpPr>
            <p:spPr>
              <a:xfrm>
                <a:off x="5913218" y="2876128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411E994-1CB6-5047-D80C-B757F8B77A50}"/>
                  </a:ext>
                </a:extLst>
              </p:cNvPr>
              <p:cNvSpPr txBox="1"/>
              <p:nvPr/>
            </p:nvSpPr>
            <p:spPr>
              <a:xfrm>
                <a:off x="5776606" y="2856221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bonds?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587F7EA-0C29-0778-8FCF-7DA357E31B6B}"/>
                </a:ext>
              </a:extLst>
            </p:cNvPr>
            <p:cNvGrpSpPr/>
            <p:nvPr/>
          </p:nvGrpSpPr>
          <p:grpSpPr>
            <a:xfrm>
              <a:off x="5834695" y="2964939"/>
              <a:ext cx="1159856" cy="307777"/>
              <a:chOff x="5776606" y="3231397"/>
              <a:chExt cx="1159856" cy="307777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07F9DD69-70E4-886C-F121-58AD5F2260F1}"/>
                  </a:ext>
                </a:extLst>
              </p:cNvPr>
              <p:cNvSpPr/>
              <p:nvPr/>
            </p:nvSpPr>
            <p:spPr>
              <a:xfrm>
                <a:off x="5913218" y="3251304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49D7972-AFCC-995C-5E48-E62BB87DFD67}"/>
                  </a:ext>
                </a:extLst>
              </p:cNvPr>
              <p:cNvSpPr txBox="1"/>
              <p:nvPr/>
            </p:nvSpPr>
            <p:spPr>
              <a:xfrm>
                <a:off x="5776606" y="3231397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stocks?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04B1CD8-8BE3-CD02-86CF-19415CC6E3AF}"/>
                </a:ext>
              </a:extLst>
            </p:cNvPr>
            <p:cNvGrpSpPr/>
            <p:nvPr/>
          </p:nvGrpSpPr>
          <p:grpSpPr>
            <a:xfrm>
              <a:off x="5834695" y="3355545"/>
              <a:ext cx="1159856" cy="307777"/>
              <a:chOff x="5776606" y="3622003"/>
              <a:chExt cx="1159856" cy="30777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2B97F730-8B20-099F-7A08-A44482CD1D3E}"/>
                  </a:ext>
                </a:extLst>
              </p:cNvPr>
              <p:cNvSpPr/>
              <p:nvPr/>
            </p:nvSpPr>
            <p:spPr>
              <a:xfrm>
                <a:off x="5913218" y="3641910"/>
                <a:ext cx="856785" cy="28619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229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0B032D-91F7-9C02-6F8B-AE72C21EF3B6}"/>
                  </a:ext>
                </a:extLst>
              </p:cNvPr>
              <p:cNvSpPr txBox="1"/>
              <p:nvPr/>
            </p:nvSpPr>
            <p:spPr>
              <a:xfrm>
                <a:off x="5776606" y="3622003"/>
                <a:ext cx="11598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229BB"/>
                    </a:solidFill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crypto?</a:t>
                </a:r>
                <a:endPara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D412F9C-965D-1C5C-2BBA-4DB6ED2CF4F7}"/>
                </a:ext>
              </a:extLst>
            </p:cNvPr>
            <p:cNvSpPr txBox="1"/>
            <p:nvPr/>
          </p:nvSpPr>
          <p:spPr>
            <a:xfrm>
              <a:off x="5807686" y="1022097"/>
              <a:ext cx="11748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229BB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Choices for deployment of capital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66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Accounting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F79A39A-5AF6-39A2-150F-BA04D59ABE33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Accounting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2D0561-97BD-ED00-4512-2844476411D5}"/>
              </a:ext>
            </a:extLst>
          </p:cNvPr>
          <p:cNvSpPr/>
          <p:nvPr/>
        </p:nvSpPr>
        <p:spPr>
          <a:xfrm>
            <a:off x="4374774" y="1588479"/>
            <a:ext cx="679826" cy="3930101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32C78E-6C23-B631-C495-5F7E8E7545FD}"/>
              </a:ext>
            </a:extLst>
          </p:cNvPr>
          <p:cNvCxnSpPr>
            <a:cxnSpLocks/>
          </p:cNvCxnSpPr>
          <p:nvPr/>
        </p:nvCxnSpPr>
        <p:spPr>
          <a:xfrm>
            <a:off x="3953715" y="5525348"/>
            <a:ext cx="721921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C90983-AB97-2A24-97AE-5D9A391F0F74}"/>
              </a:ext>
            </a:extLst>
          </p:cNvPr>
          <p:cNvSpPr txBox="1"/>
          <p:nvPr/>
        </p:nvSpPr>
        <p:spPr>
          <a:xfrm>
            <a:off x="4301736" y="5518574"/>
            <a:ext cx="825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Revenue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44DDFB-12F1-F2C4-FF82-6A80C480DA3A}"/>
              </a:ext>
            </a:extLst>
          </p:cNvPr>
          <p:cNvSpPr txBox="1"/>
          <p:nvPr/>
        </p:nvSpPr>
        <p:spPr>
          <a:xfrm>
            <a:off x="4490358" y="1319387"/>
            <a:ext cx="41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B48CF0-9FC5-2ECC-C70B-73EDA6F6B310}"/>
              </a:ext>
            </a:extLst>
          </p:cNvPr>
          <p:cNvGrpSpPr/>
          <p:nvPr/>
        </p:nvGrpSpPr>
        <p:grpSpPr>
          <a:xfrm>
            <a:off x="5054600" y="1315809"/>
            <a:ext cx="1008896" cy="4479764"/>
            <a:chOff x="5054600" y="1315809"/>
            <a:chExt cx="1008896" cy="44797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F90D47-FA1A-ED4A-7212-965E2316B5D5}"/>
                </a:ext>
              </a:extLst>
            </p:cNvPr>
            <p:cNvSpPr/>
            <p:nvPr/>
          </p:nvSpPr>
          <p:spPr>
            <a:xfrm>
              <a:off x="5310632" y="1588479"/>
              <a:ext cx="679826" cy="1853217"/>
            </a:xfrm>
            <a:prstGeom prst="rect">
              <a:avLst/>
            </a:prstGeom>
            <a:solidFill>
              <a:srgbClr val="C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890F90-086F-B82B-6859-522E2D70987F}"/>
                </a:ext>
              </a:extLst>
            </p:cNvPr>
            <p:cNvCxnSpPr>
              <a:cxnSpLocks/>
            </p:cNvCxnSpPr>
            <p:nvPr/>
          </p:nvCxnSpPr>
          <p:spPr>
            <a:xfrm>
              <a:off x="5054600" y="1601179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204B04-069B-BCE2-4070-0F465D84E0DE}"/>
                </a:ext>
              </a:extLst>
            </p:cNvPr>
            <p:cNvSpPr txBox="1"/>
            <p:nvPr/>
          </p:nvSpPr>
          <p:spPr>
            <a:xfrm>
              <a:off x="5237594" y="5518574"/>
              <a:ext cx="825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COGS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59164B-DDD3-3182-6B98-80A572E7877E}"/>
                </a:ext>
              </a:extLst>
            </p:cNvPr>
            <p:cNvSpPr txBox="1"/>
            <p:nvPr/>
          </p:nvSpPr>
          <p:spPr>
            <a:xfrm>
              <a:off x="5441169" y="1315809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45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29315E7-ACE3-4F78-CC8D-D5416F2A64F0}"/>
              </a:ext>
            </a:extLst>
          </p:cNvPr>
          <p:cNvGrpSpPr/>
          <p:nvPr/>
        </p:nvGrpSpPr>
        <p:grpSpPr>
          <a:xfrm>
            <a:off x="5990458" y="3168135"/>
            <a:ext cx="998163" cy="2812104"/>
            <a:chOff x="5990458" y="3168135"/>
            <a:chExt cx="998163" cy="28121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447EB0-FAF2-9D82-2EB9-0EB5389D9B68}"/>
                </a:ext>
              </a:extLst>
            </p:cNvPr>
            <p:cNvSpPr/>
            <p:nvPr/>
          </p:nvSpPr>
          <p:spPr>
            <a:xfrm>
              <a:off x="6246490" y="3416306"/>
              <a:ext cx="679826" cy="21022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7D7CEE1-DE67-BCAB-56BE-35E27A86F4DF}"/>
                </a:ext>
              </a:extLst>
            </p:cNvPr>
            <p:cNvCxnSpPr>
              <a:cxnSpLocks/>
            </p:cNvCxnSpPr>
            <p:nvPr/>
          </p:nvCxnSpPr>
          <p:spPr>
            <a:xfrm>
              <a:off x="5990458" y="3429000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E0025A-E56D-E3EF-A8B4-EDDAC33838E3}"/>
                </a:ext>
              </a:extLst>
            </p:cNvPr>
            <p:cNvSpPr txBox="1"/>
            <p:nvPr/>
          </p:nvSpPr>
          <p:spPr>
            <a:xfrm>
              <a:off x="6162719" y="5518574"/>
              <a:ext cx="825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Gross </a:t>
              </a:r>
            </a:p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Margin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B98CCC-7C52-FF0F-EFC9-461774EB0598}"/>
                </a:ext>
              </a:extLst>
            </p:cNvPr>
            <p:cNvSpPr txBox="1"/>
            <p:nvPr/>
          </p:nvSpPr>
          <p:spPr>
            <a:xfrm>
              <a:off x="6362196" y="3168135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55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7836F-69E8-3F19-CC83-DC46B4485DD6}"/>
              </a:ext>
            </a:extLst>
          </p:cNvPr>
          <p:cNvGrpSpPr/>
          <p:nvPr/>
        </p:nvGrpSpPr>
        <p:grpSpPr>
          <a:xfrm>
            <a:off x="6926316" y="3168134"/>
            <a:ext cx="1008896" cy="2627439"/>
            <a:chOff x="6926316" y="3168134"/>
            <a:chExt cx="1008896" cy="2627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D9F69C-2987-D6FE-18B6-2C9FCDD74D8B}"/>
                </a:ext>
              </a:extLst>
            </p:cNvPr>
            <p:cNvSpPr/>
            <p:nvPr/>
          </p:nvSpPr>
          <p:spPr>
            <a:xfrm>
              <a:off x="7182348" y="3416306"/>
              <a:ext cx="679826" cy="1320796"/>
            </a:xfrm>
            <a:prstGeom prst="rect">
              <a:avLst/>
            </a:prstGeom>
            <a:solidFill>
              <a:schemeClr val="accent2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DD63F8C-90F8-1BC3-B90F-1F21779993F9}"/>
                </a:ext>
              </a:extLst>
            </p:cNvPr>
            <p:cNvCxnSpPr>
              <a:cxnSpLocks/>
            </p:cNvCxnSpPr>
            <p:nvPr/>
          </p:nvCxnSpPr>
          <p:spPr>
            <a:xfrm>
              <a:off x="6926316" y="3429000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8406F-61ED-55F1-9B03-A8308A23BCC2}"/>
                </a:ext>
              </a:extLst>
            </p:cNvPr>
            <p:cNvSpPr txBox="1"/>
            <p:nvPr/>
          </p:nvSpPr>
          <p:spPr>
            <a:xfrm>
              <a:off x="7109310" y="5518574"/>
              <a:ext cx="825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accent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OpEx</a:t>
              </a:r>
              <a:endParaRPr lang="en-US" sz="1200" b="1" dirty="0">
                <a:solidFill>
                  <a:schemeClr val="accent2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8A861A3-CD13-8782-0FAD-06AB4CD28C34}"/>
                </a:ext>
              </a:extLst>
            </p:cNvPr>
            <p:cNvSpPr txBox="1"/>
            <p:nvPr/>
          </p:nvSpPr>
          <p:spPr>
            <a:xfrm>
              <a:off x="7312885" y="3168134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35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962FE9-B036-9FDC-5A95-0EF019EC2AF2}"/>
              </a:ext>
            </a:extLst>
          </p:cNvPr>
          <p:cNvGrpSpPr/>
          <p:nvPr/>
        </p:nvGrpSpPr>
        <p:grpSpPr>
          <a:xfrm>
            <a:off x="7862174" y="4482140"/>
            <a:ext cx="1079663" cy="1682765"/>
            <a:chOff x="7862174" y="4482140"/>
            <a:chExt cx="1079663" cy="168276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BD95BD-900B-91D9-9B36-984107EF9A6E}"/>
                </a:ext>
              </a:extLst>
            </p:cNvPr>
            <p:cNvSpPr/>
            <p:nvPr/>
          </p:nvSpPr>
          <p:spPr>
            <a:xfrm>
              <a:off x="8118206" y="4713661"/>
              <a:ext cx="679826" cy="80491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4CF066-98E5-85DA-207E-BC60600BC047}"/>
                </a:ext>
              </a:extLst>
            </p:cNvPr>
            <p:cNvCxnSpPr>
              <a:cxnSpLocks/>
            </p:cNvCxnSpPr>
            <p:nvPr/>
          </p:nvCxnSpPr>
          <p:spPr>
            <a:xfrm>
              <a:off x="7862174" y="4722369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81267A-91B5-053F-4F05-13588AED1F06}"/>
                </a:ext>
              </a:extLst>
            </p:cNvPr>
            <p:cNvSpPr txBox="1"/>
            <p:nvPr/>
          </p:nvSpPr>
          <p:spPr>
            <a:xfrm>
              <a:off x="7984513" y="5518574"/>
              <a:ext cx="95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Operating</a:t>
              </a:r>
            </a:p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Income</a:t>
              </a:r>
            </a:p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(EBIT)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4CC1E5-A548-DD50-B50A-CF9AA672559F}"/>
                </a:ext>
              </a:extLst>
            </p:cNvPr>
            <p:cNvSpPr txBox="1"/>
            <p:nvPr/>
          </p:nvSpPr>
          <p:spPr>
            <a:xfrm>
              <a:off x="8248743" y="4482140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20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18BC36-A69E-88BC-3719-A77014946D9D}"/>
              </a:ext>
            </a:extLst>
          </p:cNvPr>
          <p:cNvGrpSpPr/>
          <p:nvPr/>
        </p:nvGrpSpPr>
        <p:grpSpPr>
          <a:xfrm>
            <a:off x="8798032" y="4478441"/>
            <a:ext cx="1085340" cy="1871130"/>
            <a:chOff x="8798032" y="4478441"/>
            <a:chExt cx="1085340" cy="18711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1355D1-B0BA-6C8B-BFF9-45FE73748FFD}"/>
                </a:ext>
              </a:extLst>
            </p:cNvPr>
            <p:cNvSpPr/>
            <p:nvPr/>
          </p:nvSpPr>
          <p:spPr>
            <a:xfrm>
              <a:off x="9054064" y="4710978"/>
              <a:ext cx="679826" cy="546097"/>
            </a:xfrm>
            <a:prstGeom prst="rect">
              <a:avLst/>
            </a:prstGeom>
            <a:solidFill>
              <a:schemeClr val="accent4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0F09AF-B70C-3ADE-22F6-38458388AAFE}"/>
                </a:ext>
              </a:extLst>
            </p:cNvPr>
            <p:cNvCxnSpPr>
              <a:cxnSpLocks/>
            </p:cNvCxnSpPr>
            <p:nvPr/>
          </p:nvCxnSpPr>
          <p:spPr>
            <a:xfrm>
              <a:off x="8798032" y="4722369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F5741E-FD29-3D0D-B5DC-AC903390F010}"/>
                </a:ext>
              </a:extLst>
            </p:cNvPr>
            <p:cNvSpPr txBox="1"/>
            <p:nvPr/>
          </p:nvSpPr>
          <p:spPr>
            <a:xfrm>
              <a:off x="8926048" y="5518574"/>
              <a:ext cx="9573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Other </a:t>
              </a:r>
            </a:p>
            <a:p>
              <a:pPr algn="ctr"/>
              <a:r>
                <a:rPr lang="en-US" sz="1200" b="1" dirty="0">
                  <a:solidFill>
                    <a:schemeClr val="accent4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Income / Expenses / </a:t>
              </a:r>
            </a:p>
            <a:p>
              <a:pPr algn="ctr"/>
              <a:r>
                <a:rPr lang="en-US" sz="1200" b="1" dirty="0">
                  <a:solidFill>
                    <a:schemeClr val="accent4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Taxes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1EB775-4C22-8361-FAEF-BD9AD362CA5C}"/>
                </a:ext>
              </a:extLst>
            </p:cNvPr>
            <p:cNvSpPr txBox="1"/>
            <p:nvPr/>
          </p:nvSpPr>
          <p:spPr>
            <a:xfrm>
              <a:off x="9171538" y="4478441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DAE96BC-AE6B-EB16-7F80-F5839B8C54A4}"/>
              </a:ext>
            </a:extLst>
          </p:cNvPr>
          <p:cNvGrpSpPr/>
          <p:nvPr/>
        </p:nvGrpSpPr>
        <p:grpSpPr>
          <a:xfrm>
            <a:off x="9733890" y="5018852"/>
            <a:ext cx="1085340" cy="961387"/>
            <a:chOff x="9733890" y="5018852"/>
            <a:chExt cx="1085340" cy="9613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551A35-D1BF-1206-2C5E-9E34BCF77442}"/>
                </a:ext>
              </a:extLst>
            </p:cNvPr>
            <p:cNvSpPr/>
            <p:nvPr/>
          </p:nvSpPr>
          <p:spPr>
            <a:xfrm>
              <a:off x="9989921" y="5239663"/>
              <a:ext cx="679826" cy="278912"/>
            </a:xfrm>
            <a:prstGeom prst="rect">
              <a:avLst/>
            </a:prstGeom>
            <a:solidFill>
              <a:schemeClr val="tx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F705E7-886F-ADCA-31ED-B1EDE37FC8B9}"/>
                </a:ext>
              </a:extLst>
            </p:cNvPr>
            <p:cNvCxnSpPr>
              <a:cxnSpLocks/>
            </p:cNvCxnSpPr>
            <p:nvPr/>
          </p:nvCxnSpPr>
          <p:spPr>
            <a:xfrm>
              <a:off x="9733890" y="5248367"/>
              <a:ext cx="256032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235823-76B0-9104-FE50-0A4D24575DE6}"/>
                </a:ext>
              </a:extLst>
            </p:cNvPr>
            <p:cNvSpPr txBox="1"/>
            <p:nvPr/>
          </p:nvSpPr>
          <p:spPr>
            <a:xfrm>
              <a:off x="9861906" y="5518574"/>
              <a:ext cx="957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Net Income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7FEC9E1-C1B9-447F-25BA-3ABB82AA8E0E}"/>
                </a:ext>
              </a:extLst>
            </p:cNvPr>
            <p:cNvSpPr txBox="1"/>
            <p:nvPr/>
          </p:nvSpPr>
          <p:spPr>
            <a:xfrm>
              <a:off x="10120458" y="5018852"/>
              <a:ext cx="418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5F7E53-7B5C-A075-6FB3-3CD446F95048}"/>
              </a:ext>
            </a:extLst>
          </p:cNvPr>
          <p:cNvGrpSpPr/>
          <p:nvPr/>
        </p:nvGrpSpPr>
        <p:grpSpPr>
          <a:xfrm>
            <a:off x="6118474" y="1835186"/>
            <a:ext cx="2310614" cy="620973"/>
            <a:chOff x="6118474" y="1835186"/>
            <a:chExt cx="2310614" cy="620973"/>
          </a:xfrm>
        </p:grpSpPr>
        <p:sp>
          <p:nvSpPr>
            <p:cNvPr id="44" name="Rounded Rectangular Callout 43">
              <a:extLst>
                <a:ext uri="{FF2B5EF4-FFF2-40B4-BE49-F238E27FC236}">
                  <a16:creationId xmlns:a16="http://schemas.microsoft.com/office/drawing/2014/main" id="{6423AF06-103C-EFBE-F78F-20E08CD8E965}"/>
                </a:ext>
              </a:extLst>
            </p:cNvPr>
            <p:cNvSpPr/>
            <p:nvPr/>
          </p:nvSpPr>
          <p:spPr>
            <a:xfrm>
              <a:off x="6138190" y="1835186"/>
              <a:ext cx="2290898" cy="620973"/>
            </a:xfrm>
            <a:prstGeom prst="wedgeRoundRectCallout">
              <a:avLst>
                <a:gd name="adj1" fmla="val -64838"/>
                <a:gd name="adj2" fmla="val 47775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4AEC494-938A-D66A-6136-D4CA5CE00430}"/>
                </a:ext>
              </a:extLst>
            </p:cNvPr>
            <p:cNvSpPr txBox="1"/>
            <p:nvPr/>
          </p:nvSpPr>
          <p:spPr>
            <a:xfrm>
              <a:off x="6118474" y="1904798"/>
              <a:ext cx="2310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 for faster payment reduces the COGS expense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2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5AEBB2-84DC-16E6-606C-E16342C907EB}"/>
              </a:ext>
            </a:extLst>
          </p:cNvPr>
          <p:cNvCxnSpPr/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778C-BD53-D7A9-3405-CA39DCC4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43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88C40-8FB6-5FD1-628C-DF48B0E94ECC}"/>
              </a:ext>
            </a:extLst>
          </p:cNvPr>
          <p:cNvSpPr txBox="1"/>
          <p:nvPr/>
        </p:nvSpPr>
        <p:spPr>
          <a:xfrm>
            <a:off x="5668115" y="16944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TOYOTA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59FBD9-64BB-0684-0354-47F60D2D6EAD}"/>
              </a:ext>
            </a:extLst>
          </p:cNvPr>
          <p:cNvGrpSpPr/>
          <p:nvPr/>
        </p:nvGrpSpPr>
        <p:grpSpPr>
          <a:xfrm>
            <a:off x="3066001" y="1635998"/>
            <a:ext cx="660199" cy="3092114"/>
            <a:chOff x="3066001" y="2366853"/>
            <a:chExt cx="660199" cy="309211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319E3A-B1DF-EB38-284E-6E0B6963F1E8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99" y="2606689"/>
              <a:ext cx="2413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0FB09DF-88B3-6224-2AD5-00223625FEFF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98" y="3912910"/>
              <a:ext cx="2413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334B114-339A-E80A-3717-24CDAD76F056}"/>
                </a:ext>
              </a:extLst>
            </p:cNvPr>
            <p:cNvCxnSpPr>
              <a:cxnSpLocks/>
            </p:cNvCxnSpPr>
            <p:nvPr/>
          </p:nvCxnSpPr>
          <p:spPr>
            <a:xfrm>
              <a:off x="3484897" y="5183906"/>
              <a:ext cx="241301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7BB14A-DBCA-8758-AE0B-7FFAA942B4D2}"/>
                </a:ext>
              </a:extLst>
            </p:cNvPr>
            <p:cNvSpPr/>
            <p:nvPr/>
          </p:nvSpPr>
          <p:spPr>
            <a:xfrm flipH="1">
              <a:off x="3078478" y="2366853"/>
              <a:ext cx="406421" cy="30921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6DF5A9-9711-9294-1F4B-6625CE92E9CE}"/>
                </a:ext>
              </a:extLst>
            </p:cNvPr>
            <p:cNvSpPr txBox="1"/>
            <p:nvPr/>
          </p:nvSpPr>
          <p:spPr>
            <a:xfrm rot="16200000">
              <a:off x="2033987" y="3714174"/>
              <a:ext cx="2464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Liquidity Marketplace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6D76BF0-2BAD-5B6E-690B-E3779065415E}"/>
              </a:ext>
            </a:extLst>
          </p:cNvPr>
          <p:cNvSpPr/>
          <p:nvPr/>
        </p:nvSpPr>
        <p:spPr>
          <a:xfrm>
            <a:off x="3726200" y="1635998"/>
            <a:ext cx="4959766" cy="4900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071B9F-497F-7C94-38CC-F6EE7B99CD1F}"/>
              </a:ext>
            </a:extLst>
          </p:cNvPr>
          <p:cNvGrpSpPr/>
          <p:nvPr/>
        </p:nvGrpSpPr>
        <p:grpSpPr>
          <a:xfrm>
            <a:off x="3726200" y="2115409"/>
            <a:ext cx="4959766" cy="1298629"/>
            <a:chOff x="3726200" y="2115409"/>
            <a:chExt cx="4959766" cy="12986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FC67B5-983E-9528-4475-9EAAF5F93D1D}"/>
                </a:ext>
              </a:extLst>
            </p:cNvPr>
            <p:cNvSpPr/>
            <p:nvPr/>
          </p:nvSpPr>
          <p:spPr>
            <a:xfrm>
              <a:off x="3726200" y="2923968"/>
              <a:ext cx="4959766" cy="4900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CC220-002B-E48E-333D-B604417E2FA9}"/>
                </a:ext>
              </a:extLst>
            </p:cNvPr>
            <p:cNvSpPr txBox="1"/>
            <p:nvPr/>
          </p:nvSpPr>
          <p:spPr>
            <a:xfrm>
              <a:off x="5817997" y="2982454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AISIN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F4FE52F6-C2D7-DB89-1D96-DCA85868F643}"/>
                </a:ext>
              </a:extLst>
            </p:cNvPr>
            <p:cNvSpPr/>
            <p:nvPr/>
          </p:nvSpPr>
          <p:spPr>
            <a:xfrm rot="5400000" flipV="1">
              <a:off x="4283761" y="2146025"/>
              <a:ext cx="810599" cy="74936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6C2E6C-117A-1382-BDF5-93A1B95661E3}"/>
                </a:ext>
              </a:extLst>
            </p:cNvPr>
            <p:cNvSpPr txBox="1"/>
            <p:nvPr/>
          </p:nvSpPr>
          <p:spPr>
            <a:xfrm>
              <a:off x="5005194" y="2126041"/>
              <a:ext cx="1641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DPO: 56 days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D172EA-5F94-C85A-5380-1B1FFED0BA58}"/>
                </a:ext>
              </a:extLst>
            </p:cNvPr>
            <p:cNvSpPr txBox="1"/>
            <p:nvPr/>
          </p:nvSpPr>
          <p:spPr>
            <a:xfrm rot="16200000">
              <a:off x="4401789" y="2244061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Pay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B459FC-41E5-0BF6-7A15-315C7FF320F0}"/>
              </a:ext>
            </a:extLst>
          </p:cNvPr>
          <p:cNvGrpSpPr/>
          <p:nvPr/>
        </p:nvGrpSpPr>
        <p:grpSpPr>
          <a:xfrm>
            <a:off x="5005194" y="2115406"/>
            <a:ext cx="3532600" cy="816870"/>
            <a:chOff x="5135820" y="2846261"/>
            <a:chExt cx="3532600" cy="816870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49932DC2-6DE4-749C-3AD3-543603FAA97D}"/>
                </a:ext>
              </a:extLst>
            </p:cNvPr>
            <p:cNvSpPr/>
            <p:nvPr/>
          </p:nvSpPr>
          <p:spPr>
            <a:xfrm rot="16200000" flipV="1">
              <a:off x="7106431" y="2993071"/>
              <a:ext cx="810599" cy="516979"/>
            </a:xfrm>
            <a:prstGeom prst="rightArrow">
              <a:avLst/>
            </a:prstGeom>
            <a:solidFill>
              <a:srgbClr val="011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5D121C-3A66-0B05-C24E-7731B2F57414}"/>
                </a:ext>
              </a:extLst>
            </p:cNvPr>
            <p:cNvSpPr txBox="1"/>
            <p:nvPr/>
          </p:nvSpPr>
          <p:spPr>
            <a:xfrm>
              <a:off x="5135820" y="3184378"/>
              <a:ext cx="24862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→</a:t>
              </a:r>
              <a:r>
                <a:rPr lang="en-US" altLang="ja-JP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to ZERO-LAG</a:t>
              </a:r>
              <a:endParaRPr lang="en-US" sz="20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774289-50FF-D229-422F-3C8BD1575EBA}"/>
                </a:ext>
              </a:extLst>
            </p:cNvPr>
            <p:cNvSpPr txBox="1"/>
            <p:nvPr/>
          </p:nvSpPr>
          <p:spPr>
            <a:xfrm>
              <a:off x="7663016" y="3075232"/>
              <a:ext cx="10054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11893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5EED6A-6592-B00A-0662-2C7739437FA7}"/>
                </a:ext>
              </a:extLst>
            </p:cNvPr>
            <p:cNvSpPr txBox="1"/>
            <p:nvPr/>
          </p:nvSpPr>
          <p:spPr>
            <a:xfrm rot="5400000">
              <a:off x="7147519" y="3157865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</a:t>
              </a:r>
              <a:endParaRPr lang="en-US" sz="105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8C212B-2A9F-7124-5BE4-9006FC7BAF97}"/>
              </a:ext>
            </a:extLst>
          </p:cNvPr>
          <p:cNvGrpSpPr/>
          <p:nvPr/>
        </p:nvGrpSpPr>
        <p:grpSpPr>
          <a:xfrm>
            <a:off x="5005194" y="3414037"/>
            <a:ext cx="3518314" cy="810599"/>
            <a:chOff x="5135820" y="4144892"/>
            <a:chExt cx="3518314" cy="810599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89B065C-9EA7-438B-4B89-9BA560BF8F81}"/>
                </a:ext>
              </a:extLst>
            </p:cNvPr>
            <p:cNvSpPr/>
            <p:nvPr/>
          </p:nvSpPr>
          <p:spPr>
            <a:xfrm rot="16200000" flipV="1">
              <a:off x="7123499" y="4412568"/>
              <a:ext cx="810599" cy="275248"/>
            </a:xfrm>
            <a:prstGeom prst="rightArrow">
              <a:avLst/>
            </a:prstGeom>
            <a:solidFill>
              <a:srgbClr val="011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EAED25-1EFF-615D-6870-4CDB263F53D7}"/>
                </a:ext>
              </a:extLst>
            </p:cNvPr>
            <p:cNvSpPr txBox="1"/>
            <p:nvPr/>
          </p:nvSpPr>
          <p:spPr>
            <a:xfrm rot="5400000">
              <a:off x="7186577" y="4478289"/>
              <a:ext cx="6992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C80EAC-014F-37BF-7473-77E116D05A44}"/>
                </a:ext>
              </a:extLst>
            </p:cNvPr>
            <p:cNvSpPr txBox="1"/>
            <p:nvPr/>
          </p:nvSpPr>
          <p:spPr>
            <a:xfrm>
              <a:off x="7648731" y="432225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11893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A1BC41-794F-C16D-26DC-DAD53933F2E4}"/>
                </a:ext>
              </a:extLst>
            </p:cNvPr>
            <p:cNvSpPr txBox="1"/>
            <p:nvPr/>
          </p:nvSpPr>
          <p:spPr>
            <a:xfrm>
              <a:off x="5135820" y="4503002"/>
              <a:ext cx="24862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→</a:t>
              </a:r>
              <a:r>
                <a:rPr lang="en-US" altLang="ja-JP" sz="20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 to ZERO-LAG</a:t>
              </a:r>
              <a:endParaRPr lang="en-US" sz="20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D3E909-8F27-4331-5783-642F28C20942}"/>
              </a:ext>
            </a:extLst>
          </p:cNvPr>
          <p:cNvGrpSpPr/>
          <p:nvPr/>
        </p:nvGrpSpPr>
        <p:grpSpPr>
          <a:xfrm>
            <a:off x="3726200" y="3414038"/>
            <a:ext cx="4959766" cy="1285931"/>
            <a:chOff x="3726200" y="4144893"/>
            <a:chExt cx="4959766" cy="128593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332E3B-923A-2ABD-1FB3-46A598ECEEBF}"/>
                </a:ext>
              </a:extLst>
            </p:cNvPr>
            <p:cNvSpPr/>
            <p:nvPr/>
          </p:nvSpPr>
          <p:spPr>
            <a:xfrm>
              <a:off x="3726200" y="4940754"/>
              <a:ext cx="4959766" cy="4900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724106-E24B-783D-DB39-C5522B2ACD92}"/>
                </a:ext>
              </a:extLst>
            </p:cNvPr>
            <p:cNvSpPr txBox="1"/>
            <p:nvPr/>
          </p:nvSpPr>
          <p:spPr>
            <a:xfrm>
              <a:off x="5773112" y="4999240"/>
              <a:ext cx="865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EXEDY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C3D15BE0-F567-1AD7-6C61-58C195160A2B}"/>
                </a:ext>
              </a:extLst>
            </p:cNvPr>
            <p:cNvSpPr/>
            <p:nvPr/>
          </p:nvSpPr>
          <p:spPr>
            <a:xfrm rot="5400000" flipV="1">
              <a:off x="4283761" y="4278522"/>
              <a:ext cx="810599" cy="543341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367B9C-540D-17B7-6D0A-7BD8BCC60D22}"/>
                </a:ext>
              </a:extLst>
            </p:cNvPr>
            <p:cNvSpPr txBox="1"/>
            <p:nvPr/>
          </p:nvSpPr>
          <p:spPr>
            <a:xfrm rot="16200000">
              <a:off x="4401791" y="4308641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Pay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7360A0-C7BD-2991-07CB-33DE05302086}"/>
                </a:ext>
              </a:extLst>
            </p:cNvPr>
            <p:cNvSpPr txBox="1"/>
            <p:nvPr/>
          </p:nvSpPr>
          <p:spPr>
            <a:xfrm>
              <a:off x="5005194" y="4148469"/>
              <a:ext cx="1643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DPO: 74 days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1AD616-9B46-D7F7-D354-AA153AC32A78}"/>
              </a:ext>
            </a:extLst>
          </p:cNvPr>
          <p:cNvGrpSpPr/>
          <p:nvPr/>
        </p:nvGrpSpPr>
        <p:grpSpPr>
          <a:xfrm>
            <a:off x="8530915" y="2114559"/>
            <a:ext cx="1524559" cy="584775"/>
            <a:chOff x="8530915" y="2845414"/>
            <a:chExt cx="1524559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1108F5-84AA-84D1-33AA-15C141512AF6}"/>
                </a:ext>
              </a:extLst>
            </p:cNvPr>
            <p:cNvSpPr txBox="1"/>
            <p:nvPr/>
          </p:nvSpPr>
          <p:spPr>
            <a:xfrm>
              <a:off x="8559552" y="2845414"/>
              <a:ext cx="14959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COGS Reduction</a:t>
              </a:r>
            </a:p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$254 Million</a:t>
              </a: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30F2773B-984D-329C-C14C-C13461758BA9}"/>
                </a:ext>
              </a:extLst>
            </p:cNvPr>
            <p:cNvSpPr/>
            <p:nvPr/>
          </p:nvSpPr>
          <p:spPr>
            <a:xfrm rot="5400000">
              <a:off x="8426920" y="3198462"/>
              <a:ext cx="276998" cy="69008"/>
            </a:xfrm>
            <a:prstGeom prst="triangle">
              <a:avLst/>
            </a:prstGeom>
            <a:solidFill>
              <a:srgbClr val="011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D04AAA-33F3-7594-31B0-DD73007305E9}"/>
              </a:ext>
            </a:extLst>
          </p:cNvPr>
          <p:cNvGrpSpPr/>
          <p:nvPr/>
        </p:nvGrpSpPr>
        <p:grpSpPr>
          <a:xfrm>
            <a:off x="8530915" y="3389590"/>
            <a:ext cx="1545399" cy="584775"/>
            <a:chOff x="8661541" y="4120445"/>
            <a:chExt cx="1545399" cy="584775"/>
          </a:xfrm>
        </p:grpSpPr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C99326E6-680B-4A2B-B48A-6C18B6B8D11A}"/>
                </a:ext>
              </a:extLst>
            </p:cNvPr>
            <p:cNvSpPr/>
            <p:nvPr/>
          </p:nvSpPr>
          <p:spPr>
            <a:xfrm rot="5400000">
              <a:off x="8557546" y="4462609"/>
              <a:ext cx="276998" cy="69008"/>
            </a:xfrm>
            <a:prstGeom prst="triangle">
              <a:avLst/>
            </a:prstGeom>
            <a:solidFill>
              <a:srgbClr val="011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23AA0E-3D83-861C-6268-1E92CA370DD4}"/>
                </a:ext>
              </a:extLst>
            </p:cNvPr>
            <p:cNvSpPr txBox="1"/>
            <p:nvPr/>
          </p:nvSpPr>
          <p:spPr>
            <a:xfrm>
              <a:off x="8690178" y="4120445"/>
              <a:ext cx="15167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COGS Reduction</a:t>
              </a:r>
            </a:p>
            <a:p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$41.3 Million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28DA8B4-5B88-4A74-94F9-E0F331B7A102}"/>
              </a:ext>
            </a:extLst>
          </p:cNvPr>
          <p:cNvGrpSpPr/>
          <p:nvPr/>
        </p:nvGrpSpPr>
        <p:grpSpPr>
          <a:xfrm>
            <a:off x="10120636" y="1812383"/>
            <a:ext cx="2054443" cy="1046440"/>
            <a:chOff x="10120636" y="2543238"/>
            <a:chExt cx="2054443" cy="1046440"/>
          </a:xfrm>
        </p:grpSpPr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198B8C9-9776-FCA1-E708-F5264ADD49C7}"/>
                </a:ext>
              </a:extLst>
            </p:cNvPr>
            <p:cNvSpPr/>
            <p:nvPr/>
          </p:nvSpPr>
          <p:spPr>
            <a:xfrm rot="5400000">
              <a:off x="10016641" y="3198462"/>
              <a:ext cx="276998" cy="6900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6BDB1A-2C35-D149-01E5-87B703A8445D}"/>
                </a:ext>
              </a:extLst>
            </p:cNvPr>
            <p:cNvSpPr txBox="1"/>
            <p:nvPr/>
          </p:nvSpPr>
          <p:spPr>
            <a:xfrm>
              <a:off x="10206270" y="2543238"/>
              <a:ext cx="196880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EBIT increase</a:t>
              </a:r>
            </a:p>
            <a:p>
              <a:r>
                <a:rPr lang="en-US" sz="44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+0.9%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2E00266-F367-D8F8-9513-F33DE153C63A}"/>
              </a:ext>
            </a:extLst>
          </p:cNvPr>
          <p:cNvGrpSpPr/>
          <p:nvPr/>
        </p:nvGrpSpPr>
        <p:grpSpPr>
          <a:xfrm>
            <a:off x="10120636" y="3079236"/>
            <a:ext cx="2045244" cy="1046440"/>
            <a:chOff x="10120636" y="3810091"/>
            <a:chExt cx="2045244" cy="1046440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3A971CE-A4F3-DB67-E87F-FE563D1613C6}"/>
                </a:ext>
              </a:extLst>
            </p:cNvPr>
            <p:cNvSpPr/>
            <p:nvPr/>
          </p:nvSpPr>
          <p:spPr>
            <a:xfrm rot="5400000">
              <a:off x="10016641" y="4462609"/>
              <a:ext cx="276998" cy="6900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4C1884-D5DB-4C9F-FFE1-DFF639E9D679}"/>
                </a:ext>
              </a:extLst>
            </p:cNvPr>
            <p:cNvSpPr txBox="1"/>
            <p:nvPr/>
          </p:nvSpPr>
          <p:spPr>
            <a:xfrm>
              <a:off x="10208293" y="3810091"/>
              <a:ext cx="1957587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EBIT increase</a:t>
              </a:r>
            </a:p>
            <a:p>
              <a:r>
                <a:rPr lang="en-US" sz="4400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+2.7%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A35977C-E6B7-8413-6B47-7C25C63DD463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CA4126-AF15-102F-818C-E11D6718E92E}"/>
              </a:ext>
            </a:extLst>
          </p:cNvPr>
          <p:cNvSpPr txBox="1"/>
          <p:nvPr/>
        </p:nvSpPr>
        <p:spPr>
          <a:xfrm>
            <a:off x="2822285" y="444481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ACOS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(Active Capital Optimization System)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3DFC63B-35AA-B0D1-2C92-3A0EF973DB8C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8326873-66D5-C054-96DF-FCF9741745C8}"/>
              </a:ext>
            </a:extLst>
          </p:cNvPr>
          <p:cNvSpPr txBox="1"/>
          <p:nvPr/>
        </p:nvSpPr>
        <p:spPr>
          <a:xfrm>
            <a:off x="2948935" y="6580801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Source: Prossimo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66F8A6E-9F47-7678-460B-1CE0869D9901}"/>
              </a:ext>
            </a:extLst>
          </p:cNvPr>
          <p:cNvGrpSpPr/>
          <p:nvPr/>
        </p:nvGrpSpPr>
        <p:grpSpPr>
          <a:xfrm>
            <a:off x="3225723" y="4234630"/>
            <a:ext cx="8411469" cy="2324546"/>
            <a:chOff x="3225723" y="4234630"/>
            <a:chExt cx="8411469" cy="232454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F37C7A1-7256-9363-1103-CB698368FBD5}"/>
                </a:ext>
              </a:extLst>
            </p:cNvPr>
            <p:cNvGrpSpPr/>
            <p:nvPr/>
          </p:nvGrpSpPr>
          <p:grpSpPr>
            <a:xfrm>
              <a:off x="3225723" y="4234630"/>
              <a:ext cx="2324674" cy="2324546"/>
              <a:chOff x="3203407" y="3894678"/>
              <a:chExt cx="2324674" cy="2324546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29D3E91-3EA5-5E19-3E1A-17DE8F003556}"/>
                  </a:ext>
                </a:extLst>
              </p:cNvPr>
              <p:cNvSpPr/>
              <p:nvPr/>
            </p:nvSpPr>
            <p:spPr>
              <a:xfrm>
                <a:off x="3203407" y="3894678"/>
                <a:ext cx="2324546" cy="2324546"/>
              </a:xfrm>
              <a:prstGeom prst="ellipse">
                <a:avLst/>
              </a:prstGeom>
              <a:solidFill>
                <a:schemeClr val="bg1">
                  <a:alpha val="91975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9F1DFDD-7B9F-916A-FE22-33F786CAE370}"/>
                  </a:ext>
                </a:extLst>
              </p:cNvPr>
              <p:cNvGrpSpPr/>
              <p:nvPr/>
            </p:nvGrpSpPr>
            <p:grpSpPr>
              <a:xfrm>
                <a:off x="3203407" y="4325719"/>
                <a:ext cx="2324674" cy="1670378"/>
                <a:chOff x="6566750" y="1455122"/>
                <a:chExt cx="5867804" cy="394243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78D47A0D-167F-7BC5-E44C-3DC0596E70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66750" y="1455122"/>
                  <a:ext cx="5867804" cy="394243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D0BC776-DD87-0FAB-5570-D512771940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68139" y="1761067"/>
                  <a:ext cx="4268803" cy="2517422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BFFA08-733D-71F4-9A2C-0B0C0BD0C4B3}"/>
                </a:ext>
              </a:extLst>
            </p:cNvPr>
            <p:cNvSpPr txBox="1"/>
            <p:nvPr/>
          </p:nvSpPr>
          <p:spPr>
            <a:xfrm>
              <a:off x="5550269" y="5580195"/>
              <a:ext cx="60869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Intelligent liquidity &amp; capital orchestration</a:t>
              </a:r>
              <a:endPara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6C13330-F248-2978-2CD1-DADEAAD35F17}"/>
              </a:ext>
            </a:extLst>
          </p:cNvPr>
          <p:cNvSpPr txBox="1"/>
          <p:nvPr/>
        </p:nvSpPr>
        <p:spPr>
          <a:xfrm>
            <a:off x="5676213" y="168887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TOYOTA</a:t>
            </a:r>
          </a:p>
        </p:txBody>
      </p:sp>
    </p:spTree>
    <p:extLst>
      <p:ext uri="{BB962C8B-B14F-4D97-AF65-F5344CB8AC3E}">
        <p14:creationId xmlns:p14="http://schemas.microsoft.com/office/powerpoint/2010/main" val="951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5AEBB2-84DC-16E6-606C-E16342C907EB}"/>
              </a:ext>
            </a:extLst>
          </p:cNvPr>
          <p:cNvCxnSpPr/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778C-BD53-D7A9-3405-CA39DCC4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5C9215F4-42E3-CA79-8403-3ADFC5F95BB4}"/>
              </a:ext>
            </a:extLst>
          </p:cNvPr>
          <p:cNvGraphicFramePr>
            <a:graphicFrameLocks/>
          </p:cNvGraphicFramePr>
          <p:nvPr/>
        </p:nvGraphicFramePr>
        <p:xfrm>
          <a:off x="2884053" y="1496290"/>
          <a:ext cx="9117345" cy="5007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658C037-02D6-4F15-B23B-B39AD2F48317}"/>
              </a:ext>
            </a:extLst>
          </p:cNvPr>
          <p:cNvSpPr txBox="1"/>
          <p:nvPr/>
        </p:nvSpPr>
        <p:spPr>
          <a:xfrm>
            <a:off x="2788043" y="6493987"/>
            <a:ext cx="75184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Source: Citi Global Wealth Outlook 2023: https://</a:t>
            </a:r>
            <a:r>
              <a:rPr lang="en-US" sz="9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www.privatebank.citibank.com</a:t>
            </a:r>
            <a:r>
              <a:rPr lang="en-US" sz="9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/</a:t>
            </a:r>
            <a:r>
              <a:rPr lang="en-US" sz="900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newcpb</a:t>
            </a:r>
            <a:r>
              <a:rPr lang="en-US" sz="9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-media/media/documents/outlook/outlookwealthreport2023.pdf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02EBB6-C2FE-2156-3B40-9D37DC4638A0}"/>
              </a:ext>
            </a:extLst>
          </p:cNvPr>
          <p:cNvGrpSpPr/>
          <p:nvPr/>
        </p:nvGrpSpPr>
        <p:grpSpPr>
          <a:xfrm>
            <a:off x="3816928" y="1777940"/>
            <a:ext cx="4024746" cy="1651060"/>
            <a:chOff x="3816928" y="1777940"/>
            <a:chExt cx="4024746" cy="165106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09B75EE-2910-9C81-3044-426CCCC573A8}"/>
                </a:ext>
              </a:extLst>
            </p:cNvPr>
            <p:cNvSpPr/>
            <p:nvPr/>
          </p:nvSpPr>
          <p:spPr>
            <a:xfrm>
              <a:off x="3816928" y="1777940"/>
              <a:ext cx="4024746" cy="1651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C5179B-4F2E-D675-5E54-786BDB4F9072}"/>
                </a:ext>
              </a:extLst>
            </p:cNvPr>
            <p:cNvSpPr txBox="1"/>
            <p:nvPr/>
          </p:nvSpPr>
          <p:spPr>
            <a:xfrm>
              <a:off x="3986646" y="1806055"/>
              <a:ext cx="36853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Suppliers typically offer </a:t>
              </a:r>
            </a:p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1~6%</a:t>
              </a:r>
              <a:r>
                <a:rPr lang="en-US" sz="24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US" sz="24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discounts</a:t>
              </a:r>
              <a:r>
                <a:rPr lang="en-US" sz="24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for a </a:t>
              </a:r>
            </a:p>
            <a:p>
              <a:pPr algn="ctr"/>
              <a:r>
                <a:rPr lang="en-US" sz="24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30 day </a:t>
              </a:r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early payment,</a:t>
              </a:r>
            </a:p>
            <a:p>
              <a:pPr algn="ctr"/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depending on the industry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3BF9C2-A281-F744-8E5B-133929C515D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1A9F-2F2F-3652-C0CB-C38E5BCF8864}"/>
              </a:ext>
            </a:extLst>
          </p:cNvPr>
          <p:cNvSpPr txBox="1"/>
          <p:nvPr/>
        </p:nvSpPr>
        <p:spPr>
          <a:xfrm>
            <a:off x="2822285" y="444481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Returns available in ACOS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9742F1-028B-4479-FB77-825DE26900F5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5E015A-679C-1E5D-E37B-D475764A3051}"/>
              </a:ext>
            </a:extLst>
          </p:cNvPr>
          <p:cNvSpPr txBox="1"/>
          <p:nvPr/>
        </p:nvSpPr>
        <p:spPr>
          <a:xfrm>
            <a:off x="8649298" y="6027279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….with no market risk or lock-up</a:t>
            </a:r>
          </a:p>
        </p:txBody>
      </p:sp>
    </p:spTree>
    <p:extLst>
      <p:ext uri="{BB962C8B-B14F-4D97-AF65-F5344CB8AC3E}">
        <p14:creationId xmlns:p14="http://schemas.microsoft.com/office/powerpoint/2010/main" val="260087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5AEBB2-84DC-16E6-606C-E16342C907EB}"/>
              </a:ext>
            </a:extLst>
          </p:cNvPr>
          <p:cNvCxnSpPr/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778C-BD53-D7A9-3405-CA39DCC4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69BA8-DD2E-ED44-8792-DAAB8EFABF63}" type="slidenum">
              <a:rPr lang="en-US" smtClean="0"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BF9C2-A281-F744-8E5B-133929C515D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F21A9F-2F2F-3652-C0CB-C38E5BCF8864}"/>
              </a:ext>
            </a:extLst>
          </p:cNvPr>
          <p:cNvSpPr txBox="1"/>
          <p:nvPr/>
        </p:nvSpPr>
        <p:spPr>
          <a:xfrm>
            <a:off x="2822285" y="444481"/>
            <a:ext cx="7532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Dollar Value EBIT improvement across parameter choices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9742F1-028B-4479-FB77-825DE26900F5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8A23931-B552-43A0-C088-A2CDCE238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99205"/>
              </p:ext>
            </p:extLst>
          </p:nvPr>
        </p:nvGraphicFramePr>
        <p:xfrm>
          <a:off x="7362859" y="1440681"/>
          <a:ext cx="2594007" cy="4635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17900" imgH="6286500" progId="Excel.Sheet.12">
                  <p:embed/>
                </p:oleObj>
              </mc:Choice>
              <mc:Fallback>
                <p:oleObj name="Worksheet" r:id="rId2" imgW="3517900" imgH="62865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8A23931-B552-43A0-C088-A2CDCE238E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62859" y="1440681"/>
                        <a:ext cx="2594007" cy="4635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5A9E4C06-F7D6-0C49-9698-8E21B472692F}"/>
              </a:ext>
            </a:extLst>
          </p:cNvPr>
          <p:cNvSpPr/>
          <p:nvPr/>
        </p:nvSpPr>
        <p:spPr>
          <a:xfrm>
            <a:off x="7362850" y="5963028"/>
            <a:ext cx="2594007" cy="18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3BC6B-9577-5240-6642-71790AC69172}"/>
              </a:ext>
            </a:extLst>
          </p:cNvPr>
          <p:cNvGrpSpPr/>
          <p:nvPr/>
        </p:nvGrpSpPr>
        <p:grpSpPr>
          <a:xfrm>
            <a:off x="7362850" y="2512282"/>
            <a:ext cx="4425825" cy="3450745"/>
            <a:chOff x="7362850" y="2512282"/>
            <a:chExt cx="4425825" cy="34507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92ED11-B037-DF72-0A37-1FAE030F1D0E}"/>
                </a:ext>
              </a:extLst>
            </p:cNvPr>
            <p:cNvSpPr/>
            <p:nvPr/>
          </p:nvSpPr>
          <p:spPr>
            <a:xfrm>
              <a:off x="7362859" y="2527892"/>
              <a:ext cx="2594007" cy="6531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8670C0-4B00-8E5E-7607-6289112DA945}"/>
                </a:ext>
              </a:extLst>
            </p:cNvPr>
            <p:cNvSpPr/>
            <p:nvPr/>
          </p:nvSpPr>
          <p:spPr>
            <a:xfrm>
              <a:off x="7362851" y="3264672"/>
              <a:ext cx="2594007" cy="6531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B605F6-E986-4B85-3780-EAC1FF082002}"/>
                </a:ext>
              </a:extLst>
            </p:cNvPr>
            <p:cNvSpPr txBox="1"/>
            <p:nvPr/>
          </p:nvSpPr>
          <p:spPr>
            <a:xfrm>
              <a:off x="9944345" y="2512282"/>
              <a:ext cx="1844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win-win-win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D75F3-14E4-69A3-AEDA-1C2CD0490596}"/>
                </a:ext>
              </a:extLst>
            </p:cNvPr>
            <p:cNvSpPr txBox="1"/>
            <p:nvPr/>
          </p:nvSpPr>
          <p:spPr>
            <a:xfrm>
              <a:off x="9944344" y="3180090"/>
              <a:ext cx="1707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win-win-win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08931A-636B-7829-7A20-5B76B50BD34F}"/>
                </a:ext>
              </a:extLst>
            </p:cNvPr>
            <p:cNvSpPr txBox="1"/>
            <p:nvPr/>
          </p:nvSpPr>
          <p:spPr>
            <a:xfrm>
              <a:off x="9944343" y="5476132"/>
              <a:ext cx="1844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win-win-win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F7CC67-146A-3F90-852D-69D890B9EF90}"/>
                </a:ext>
              </a:extLst>
            </p:cNvPr>
            <p:cNvSpPr/>
            <p:nvPr/>
          </p:nvSpPr>
          <p:spPr>
            <a:xfrm>
              <a:off x="7362850" y="5464857"/>
              <a:ext cx="2594007" cy="4981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E50D89-3024-FF1E-C799-B48E7D3B786A}"/>
              </a:ext>
            </a:extLst>
          </p:cNvPr>
          <p:cNvGrpSpPr/>
          <p:nvPr/>
        </p:nvGrpSpPr>
        <p:grpSpPr>
          <a:xfrm>
            <a:off x="2974398" y="1071349"/>
            <a:ext cx="3630263" cy="4891673"/>
            <a:chOff x="3062324" y="1285655"/>
            <a:chExt cx="3630263" cy="4891673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3EAEBAB-4CA6-EF30-5FF2-66BF935BB5B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2324" y="1654987"/>
            <a:ext cx="3630263" cy="4522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Worksheet" r:id="rId4" imgW="3721100" imgH="4635500" progId="Excel.Sheet.12">
                    <p:embed/>
                  </p:oleObj>
                </mc:Choice>
                <mc:Fallback>
                  <p:oleObj name="Worksheet" r:id="rId4" imgW="3721100" imgH="4635500" progId="Excel.Sheet.12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83EAEBAB-4CA6-EF30-5FF2-66BF935BB5B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062324" y="1654987"/>
                          <a:ext cx="3630263" cy="45223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DD5E58-7AC4-89CC-3E47-D93F4546A46D}"/>
                </a:ext>
              </a:extLst>
            </p:cNvPr>
            <p:cNvSpPr txBox="1"/>
            <p:nvPr/>
          </p:nvSpPr>
          <p:spPr>
            <a:xfrm>
              <a:off x="3062325" y="1285655"/>
              <a:ext cx="3630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Broad Parameter Sweep for 3 companies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8175CC-2A5C-9C2B-2D79-3AD40F5D863B}"/>
              </a:ext>
            </a:extLst>
          </p:cNvPr>
          <p:cNvGrpSpPr/>
          <p:nvPr/>
        </p:nvGrpSpPr>
        <p:grpSpPr>
          <a:xfrm>
            <a:off x="3982912" y="5948057"/>
            <a:ext cx="2619628" cy="421381"/>
            <a:chOff x="5036930" y="5946455"/>
            <a:chExt cx="2619628" cy="421381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209996-2D49-8395-18BF-8A60D789D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8840" y="5946455"/>
              <a:ext cx="65314" cy="1387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36CA1C-04A2-983A-ABCF-A5686D79D9D3}"/>
                </a:ext>
              </a:extLst>
            </p:cNvPr>
            <p:cNvSpPr txBox="1"/>
            <p:nvPr/>
          </p:nvSpPr>
          <p:spPr>
            <a:xfrm>
              <a:off x="5036930" y="6029282"/>
              <a:ext cx="26196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Red</a:t>
              </a:r>
              <a:r>
                <a: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: Lower EBIT than before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3A0A8D7-B43B-2A09-7602-BFF621C097A7}"/>
              </a:ext>
            </a:extLst>
          </p:cNvPr>
          <p:cNvGrpSpPr/>
          <p:nvPr/>
        </p:nvGrpSpPr>
        <p:grpSpPr>
          <a:xfrm>
            <a:off x="3227907" y="5963022"/>
            <a:ext cx="2868093" cy="687401"/>
            <a:chOff x="3227907" y="5963022"/>
            <a:chExt cx="2868093" cy="687401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6A44B-9012-B8D5-AA08-F4E7DA15AD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6472" y="5963022"/>
              <a:ext cx="130628" cy="4155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14A21A-F1B8-4713-E2BD-522AC791828F}"/>
                </a:ext>
              </a:extLst>
            </p:cNvPr>
            <p:cNvSpPr txBox="1"/>
            <p:nvPr/>
          </p:nvSpPr>
          <p:spPr>
            <a:xfrm>
              <a:off x="3227907" y="6311869"/>
              <a:ext cx="28680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Green</a:t>
              </a:r>
              <a:r>
                <a: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: Higher EBIT than before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0C772-494A-8FA0-C0CF-A292B6C74000}"/>
              </a:ext>
            </a:extLst>
          </p:cNvPr>
          <p:cNvGrpSpPr/>
          <p:nvPr/>
        </p:nvGrpSpPr>
        <p:grpSpPr>
          <a:xfrm>
            <a:off x="7362843" y="3634981"/>
            <a:ext cx="4929305" cy="646331"/>
            <a:chOff x="7362843" y="3634981"/>
            <a:chExt cx="4929305" cy="64633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A3AB63-4695-469D-9E0E-2687475B8B59}"/>
                </a:ext>
              </a:extLst>
            </p:cNvPr>
            <p:cNvSpPr/>
            <p:nvPr/>
          </p:nvSpPr>
          <p:spPr>
            <a:xfrm>
              <a:off x="7362843" y="3755707"/>
              <a:ext cx="2594007" cy="153275"/>
            </a:xfrm>
            <a:prstGeom prst="rect">
              <a:avLst/>
            </a:prstGeom>
            <a:noFill/>
            <a:ln w="38100">
              <a:solidFill>
                <a:srgbClr val="F229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B98A5-3E4F-7877-8ADA-692E4AE6DF0C}"/>
                </a:ext>
              </a:extLst>
            </p:cNvPr>
            <p:cNvSpPr txBox="1"/>
            <p:nvPr/>
          </p:nvSpPr>
          <p:spPr>
            <a:xfrm>
              <a:off x="9944343" y="3634981"/>
              <a:ext cx="2347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229BB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win-win-win</a:t>
              </a:r>
            </a:p>
            <a:p>
              <a:r>
                <a:rPr lang="en-US" dirty="0">
                  <a:solidFill>
                    <a:srgbClr val="F229BB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&amp; max value creation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7D44682-67E9-6032-108C-9A3E9C826F67}"/>
              </a:ext>
            </a:extLst>
          </p:cNvPr>
          <p:cNvGrpSpPr/>
          <p:nvPr/>
        </p:nvGrpSpPr>
        <p:grpSpPr>
          <a:xfrm>
            <a:off x="5405902" y="1025887"/>
            <a:ext cx="2594787" cy="4911055"/>
            <a:chOff x="5405902" y="1025887"/>
            <a:chExt cx="2594787" cy="49110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B08C86-3064-A17E-F82F-D776449FF23E}"/>
                </a:ext>
              </a:extLst>
            </p:cNvPr>
            <p:cNvSpPr/>
            <p:nvPr/>
          </p:nvSpPr>
          <p:spPr>
            <a:xfrm>
              <a:off x="5405902" y="1611569"/>
              <a:ext cx="1198760" cy="432537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87E172-F176-5008-436D-94F6371AD864}"/>
                </a:ext>
              </a:extLst>
            </p:cNvPr>
            <p:cNvSpPr txBox="1"/>
            <p:nvPr/>
          </p:nvSpPr>
          <p:spPr>
            <a:xfrm>
              <a:off x="6096000" y="1025887"/>
              <a:ext cx="19046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Sum of EBIT change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F474CE-3D6C-0531-3865-5FBCB58847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0103" y="1300744"/>
              <a:ext cx="159711" cy="3108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583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F0ADB1-2810-CB2D-D9CF-5E90C6756286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D3E36-0ADE-88C7-066A-8E905FD7CFA2}"/>
              </a:ext>
            </a:extLst>
          </p:cNvPr>
          <p:cNvSpPr txBox="1"/>
          <p:nvPr/>
        </p:nvSpPr>
        <p:spPr>
          <a:xfrm>
            <a:off x="2708910" y="6549390"/>
            <a:ext cx="1543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C5117-4C03-03F1-38DC-2DC973A258A9}"/>
              </a:ext>
            </a:extLst>
          </p:cNvPr>
          <p:cNvSpPr txBox="1"/>
          <p:nvPr/>
        </p:nvSpPr>
        <p:spPr>
          <a:xfrm>
            <a:off x="2874800" y="983885"/>
            <a:ext cx="4530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Survey of Global Supply Chain Leaders, April 2022 (n=113)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03ACA-72F3-E5CE-0704-2DF4A9E8A422}"/>
              </a:ext>
            </a:extLst>
          </p:cNvPr>
          <p:cNvSpPr txBox="1"/>
          <p:nvPr/>
        </p:nvSpPr>
        <p:spPr>
          <a:xfrm>
            <a:off x="2822285" y="444481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Re-tooling for results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57347A-C7EC-ADE3-9207-2C44291F93DB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D9982D-0F1C-56AB-E374-097F75ED1464}"/>
              </a:ext>
            </a:extLst>
          </p:cNvPr>
          <p:cNvGrpSpPr/>
          <p:nvPr/>
        </p:nvGrpSpPr>
        <p:grpSpPr>
          <a:xfrm>
            <a:off x="3710261" y="1460562"/>
            <a:ext cx="8345554" cy="661533"/>
            <a:chOff x="3385801" y="1460562"/>
            <a:chExt cx="8345554" cy="66153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E54D46-4CFB-4FF6-F8D7-7F81812101D7}"/>
                </a:ext>
              </a:extLst>
            </p:cNvPr>
            <p:cNvSpPr txBox="1"/>
            <p:nvPr/>
          </p:nvSpPr>
          <p:spPr>
            <a:xfrm>
              <a:off x="3385801" y="1460562"/>
              <a:ext cx="8345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Master Data</a:t>
              </a:r>
              <a:endPara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1947CE4-B7AB-59D0-23C5-5C8BE831B8AF}"/>
                </a:ext>
              </a:extLst>
            </p:cNvPr>
            <p:cNvCxnSpPr>
              <a:cxnSpLocks/>
            </p:cNvCxnSpPr>
            <p:nvPr/>
          </p:nvCxnSpPr>
          <p:spPr>
            <a:xfrm>
              <a:off x="3385801" y="2122095"/>
              <a:ext cx="807388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D685F7-E271-EC9C-E285-9C8B2DE3C438}"/>
              </a:ext>
            </a:extLst>
          </p:cNvPr>
          <p:cNvGrpSpPr/>
          <p:nvPr/>
        </p:nvGrpSpPr>
        <p:grpSpPr>
          <a:xfrm>
            <a:off x="3710261" y="2833406"/>
            <a:ext cx="8073889" cy="678648"/>
            <a:chOff x="3385801" y="2747047"/>
            <a:chExt cx="8073889" cy="6786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9A44ED-A9F9-C9FD-FD08-0841850A501D}"/>
                </a:ext>
              </a:extLst>
            </p:cNvPr>
            <p:cNvSpPr txBox="1"/>
            <p:nvPr/>
          </p:nvSpPr>
          <p:spPr>
            <a:xfrm>
              <a:off x="3385801" y="2747047"/>
              <a:ext cx="26837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Digital Twin</a:t>
              </a:r>
              <a:endPara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5A51E7-881C-EF41-D26C-ACA6B80ECFE3}"/>
                </a:ext>
              </a:extLst>
            </p:cNvPr>
            <p:cNvCxnSpPr>
              <a:cxnSpLocks/>
            </p:cNvCxnSpPr>
            <p:nvPr/>
          </p:nvCxnSpPr>
          <p:spPr>
            <a:xfrm>
              <a:off x="3385801" y="3425695"/>
              <a:ext cx="807388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B07782-5D53-786C-EA0B-BD030A7252BB}"/>
              </a:ext>
            </a:extLst>
          </p:cNvPr>
          <p:cNvGrpSpPr/>
          <p:nvPr/>
        </p:nvGrpSpPr>
        <p:grpSpPr>
          <a:xfrm>
            <a:off x="3710261" y="4223365"/>
            <a:ext cx="8073889" cy="646331"/>
            <a:chOff x="3385801" y="4175439"/>
            <a:chExt cx="8073889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F07FB1-96EA-4635-4658-1C3E8FE571D4}"/>
                </a:ext>
              </a:extLst>
            </p:cNvPr>
            <p:cNvSpPr txBox="1"/>
            <p:nvPr/>
          </p:nvSpPr>
          <p:spPr>
            <a:xfrm>
              <a:off x="3385801" y="4175439"/>
              <a:ext cx="2060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Analytics</a:t>
              </a:r>
              <a:endPara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4093E1-A1A5-7FC7-9E2B-2ADD6E1F4821}"/>
                </a:ext>
              </a:extLst>
            </p:cNvPr>
            <p:cNvCxnSpPr>
              <a:cxnSpLocks/>
            </p:cNvCxnSpPr>
            <p:nvPr/>
          </p:nvCxnSpPr>
          <p:spPr>
            <a:xfrm>
              <a:off x="3385801" y="4816595"/>
              <a:ext cx="807388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9135B4-4A70-0CBD-B0D7-F079B85219D9}"/>
              </a:ext>
            </a:extLst>
          </p:cNvPr>
          <p:cNvGrpSpPr/>
          <p:nvPr/>
        </p:nvGrpSpPr>
        <p:grpSpPr>
          <a:xfrm>
            <a:off x="3736712" y="5581006"/>
            <a:ext cx="8073889" cy="678648"/>
            <a:chOff x="3412252" y="5581006"/>
            <a:chExt cx="8073889" cy="67864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283566-44E3-FDC9-49DF-B5AFC07E6FF2}"/>
                </a:ext>
              </a:extLst>
            </p:cNvPr>
            <p:cNvSpPr txBox="1"/>
            <p:nvPr/>
          </p:nvSpPr>
          <p:spPr>
            <a:xfrm>
              <a:off x="3412252" y="5581006"/>
              <a:ext cx="6974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Network &amp; Procurement Control</a:t>
              </a:r>
              <a:endParaRPr lang="en-US" sz="2000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1ACBD3-79C1-E17E-12EE-F83F2F9F07E5}"/>
                </a:ext>
              </a:extLst>
            </p:cNvPr>
            <p:cNvCxnSpPr>
              <a:cxnSpLocks/>
            </p:cNvCxnSpPr>
            <p:nvPr/>
          </p:nvCxnSpPr>
          <p:spPr>
            <a:xfrm>
              <a:off x="3412252" y="6259654"/>
              <a:ext cx="807388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66E6C4-BD02-CA66-832E-33FCF1976277}"/>
              </a:ext>
            </a:extLst>
          </p:cNvPr>
          <p:cNvGrpSpPr/>
          <p:nvPr/>
        </p:nvGrpSpPr>
        <p:grpSpPr>
          <a:xfrm>
            <a:off x="7147963" y="1509130"/>
            <a:ext cx="4288353" cy="3374310"/>
            <a:chOff x="6823503" y="1509130"/>
            <a:chExt cx="4288353" cy="33743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1A3468-BFEB-F4B0-9DF4-FBE951538C25}"/>
                </a:ext>
              </a:extLst>
            </p:cNvPr>
            <p:cNvSpPr txBox="1"/>
            <p:nvPr/>
          </p:nvSpPr>
          <p:spPr>
            <a:xfrm>
              <a:off x="6823503" y="4298665"/>
              <a:ext cx="37064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37% </a:t>
              </a:r>
              <a:r>
                <a:rPr lang="en-US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performed </a:t>
              </a:r>
              <a:r>
                <a:rPr lang="en-US" sz="16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Scenario 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CA1E4B-1EBE-0CFF-5267-197A7FF5F5E6}"/>
                </a:ext>
              </a:extLst>
            </p:cNvPr>
            <p:cNvSpPr txBox="1"/>
            <p:nvPr/>
          </p:nvSpPr>
          <p:spPr>
            <a:xfrm>
              <a:off x="6823503" y="2884614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67% </a:t>
              </a:r>
              <a:r>
                <a:rPr lang="en-US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Implemented </a:t>
              </a:r>
              <a:r>
                <a:rPr lang="en-US" sz="16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End-to-End Visibility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1FBB1F-B528-3C6E-FA0B-88551FF8CD97}"/>
                </a:ext>
              </a:extLst>
            </p:cNvPr>
            <p:cNvSpPr txBox="1"/>
            <p:nvPr/>
          </p:nvSpPr>
          <p:spPr>
            <a:xfrm>
              <a:off x="6823503" y="1509130"/>
              <a:ext cx="42707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53% </a:t>
              </a:r>
              <a:r>
                <a:rPr lang="en-US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have sufficient / high-quality </a:t>
              </a:r>
              <a:r>
                <a:rPr lang="en-US" sz="1600" b="1" dirty="0">
                  <a:solidFill>
                    <a:srgbClr val="C0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Data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017BA4-BBAF-6FC8-FBCD-C0214A6A226A}"/>
              </a:ext>
            </a:extLst>
          </p:cNvPr>
          <p:cNvGrpSpPr/>
          <p:nvPr/>
        </p:nvGrpSpPr>
        <p:grpSpPr>
          <a:xfrm>
            <a:off x="3001517" y="1460562"/>
            <a:ext cx="469729" cy="4799092"/>
            <a:chOff x="3001517" y="1460562"/>
            <a:chExt cx="469729" cy="47990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610346-B2B1-7D39-A3A5-06F800AD85FA}"/>
                </a:ext>
              </a:extLst>
            </p:cNvPr>
            <p:cNvSpPr/>
            <p:nvPr/>
          </p:nvSpPr>
          <p:spPr>
            <a:xfrm>
              <a:off x="3023424" y="1460562"/>
              <a:ext cx="447822" cy="47990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3EDFAD-1B3F-15FB-EFBC-98208DD7C695}"/>
                </a:ext>
              </a:extLst>
            </p:cNvPr>
            <p:cNvSpPr txBox="1"/>
            <p:nvPr/>
          </p:nvSpPr>
          <p:spPr>
            <a:xfrm rot="16200000">
              <a:off x="1188360" y="3575624"/>
              <a:ext cx="4087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Organizational Realignment</a:t>
              </a:r>
              <a:endParaRPr lang="en-US" sz="12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2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24590B-A984-CFB2-9FA2-61259A30F0C0}"/>
              </a:ext>
            </a:extLst>
          </p:cNvPr>
          <p:cNvSpPr txBox="1"/>
          <p:nvPr/>
        </p:nvSpPr>
        <p:spPr>
          <a:xfrm>
            <a:off x="2708910" y="6549390"/>
            <a:ext cx="15430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KPMG &amp; ASCM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FDE18-9BFA-EDF0-77E4-27F70664ACFE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622C40-E8E1-D5AB-0498-55D71FC3736C}"/>
              </a:ext>
            </a:extLst>
          </p:cNvPr>
          <p:cNvGrpSpPr/>
          <p:nvPr/>
        </p:nvGrpSpPr>
        <p:grpSpPr>
          <a:xfrm>
            <a:off x="3644774" y="1430203"/>
            <a:ext cx="1557867" cy="1547528"/>
            <a:chOff x="1518116" y="1627168"/>
            <a:chExt cx="1557867" cy="15475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61C6BF-5D17-A8B0-5D23-9FDD87BD0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8116" y="2063758"/>
              <a:ext cx="1557867" cy="11109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EC92CA-4947-F5EB-9DC7-30C09822C770}"/>
                </a:ext>
              </a:extLst>
            </p:cNvPr>
            <p:cNvSpPr txBox="1"/>
            <p:nvPr/>
          </p:nvSpPr>
          <p:spPr>
            <a:xfrm>
              <a:off x="1619821" y="1627168"/>
              <a:ext cx="141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8C00"/>
                  </a:solidFill>
                  <a:latin typeface="Helvetica Neue Light"/>
                  <a:cs typeface="Helvetica Neue Light"/>
                </a:rPr>
                <a:t>Geography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F4059F-B045-1ABC-DC51-27AC0EA5C92A}"/>
              </a:ext>
            </a:extLst>
          </p:cNvPr>
          <p:cNvGrpSpPr/>
          <p:nvPr/>
        </p:nvGrpSpPr>
        <p:grpSpPr>
          <a:xfrm>
            <a:off x="3203241" y="3066651"/>
            <a:ext cx="2629246" cy="1547528"/>
            <a:chOff x="2762274" y="3321420"/>
            <a:chExt cx="2629246" cy="15475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4603C8-6865-A39A-AF09-F5C4142A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425" y="3758010"/>
              <a:ext cx="1646134" cy="111093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BCBAED-06AE-EC00-DD3E-3AEF8CE3C0DE}"/>
                </a:ext>
              </a:extLst>
            </p:cNvPr>
            <p:cNvSpPr txBox="1"/>
            <p:nvPr/>
          </p:nvSpPr>
          <p:spPr>
            <a:xfrm>
              <a:off x="2762274" y="3321420"/>
              <a:ext cx="26292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Helvetica Neue Light"/>
                  <a:cs typeface="Helvetica Neue Light"/>
                </a:rPr>
                <a:t>Physical Supply Chain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D174EB-009F-FBC7-BC8D-970719088957}"/>
              </a:ext>
            </a:extLst>
          </p:cNvPr>
          <p:cNvGrpSpPr/>
          <p:nvPr/>
        </p:nvGrpSpPr>
        <p:grpSpPr>
          <a:xfrm>
            <a:off x="3217096" y="4812499"/>
            <a:ext cx="2956415" cy="1520969"/>
            <a:chOff x="2772236" y="5213087"/>
            <a:chExt cx="2956415" cy="15209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F409B5-2239-A62B-5754-E1C12321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7047" y="5613197"/>
              <a:ext cx="1524540" cy="112085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46E2E7-0337-F92E-90FC-63565C7DB464}"/>
                </a:ext>
              </a:extLst>
            </p:cNvPr>
            <p:cNvSpPr txBox="1"/>
            <p:nvPr/>
          </p:nvSpPr>
          <p:spPr>
            <a:xfrm>
              <a:off x="2772236" y="5213087"/>
              <a:ext cx="2956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4A64DE"/>
                  </a:solidFill>
                  <a:latin typeface="Helvetica Neue Light"/>
                  <a:cs typeface="Helvetica Neue Light"/>
                </a:rPr>
                <a:t>Financial Supply Chain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3F911EF-2D55-1518-4452-C3EABE259381}"/>
              </a:ext>
            </a:extLst>
          </p:cNvPr>
          <p:cNvGrpSpPr/>
          <p:nvPr/>
        </p:nvGrpSpPr>
        <p:grpSpPr>
          <a:xfrm>
            <a:off x="6072649" y="2517956"/>
            <a:ext cx="5238934" cy="2747386"/>
            <a:chOff x="6072649" y="2517956"/>
            <a:chExt cx="5238934" cy="274738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1EA7B4D-83F7-5759-D885-5733D06439E8}"/>
                </a:ext>
              </a:extLst>
            </p:cNvPr>
            <p:cNvGrpSpPr/>
            <p:nvPr/>
          </p:nvGrpSpPr>
          <p:grpSpPr>
            <a:xfrm>
              <a:off x="7633855" y="2517956"/>
              <a:ext cx="3677728" cy="2747386"/>
              <a:chOff x="6982691" y="1866793"/>
              <a:chExt cx="3677728" cy="2747386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4CD4037D-3968-ACD1-73C7-09CDF304A09A}"/>
                  </a:ext>
                </a:extLst>
              </p:cNvPr>
              <p:cNvSpPr/>
              <p:nvPr/>
            </p:nvSpPr>
            <p:spPr>
              <a:xfrm>
                <a:off x="6982691" y="1866793"/>
                <a:ext cx="3677728" cy="2747386"/>
              </a:xfrm>
              <a:prstGeom prst="roundRect">
                <a:avLst>
                  <a:gd name="adj" fmla="val 508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5BE5071-1F2D-CEBE-AE3F-CD28CB06DBBE}"/>
                  </a:ext>
                </a:extLst>
              </p:cNvPr>
              <p:cNvGrpSpPr/>
              <p:nvPr/>
            </p:nvGrpSpPr>
            <p:grpSpPr>
              <a:xfrm>
                <a:off x="7217307" y="2388370"/>
                <a:ext cx="3358198" cy="2095510"/>
                <a:chOff x="2455299" y="3682502"/>
                <a:chExt cx="3358198" cy="209551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6BDA431-3AB0-471E-AFBD-1F7791F43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B2D9E2D-ADDC-6B0A-C4F8-9B339EC943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94551B-8292-D687-69EE-854582198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2F0092-2278-24D2-744B-112B183D4F35}"/>
                  </a:ext>
                </a:extLst>
              </p:cNvPr>
              <p:cNvSpPr txBox="1"/>
              <p:nvPr/>
            </p:nvSpPr>
            <p:spPr>
              <a:xfrm>
                <a:off x="8010281" y="1983505"/>
                <a:ext cx="1635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“Digital Twin”</a:t>
                </a:r>
              </a:p>
            </p:txBody>
          </p:sp>
        </p:grp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24019807-D0A1-7753-713A-8E5910261544}"/>
                </a:ext>
              </a:extLst>
            </p:cNvPr>
            <p:cNvSpPr/>
            <p:nvPr/>
          </p:nvSpPr>
          <p:spPr>
            <a:xfrm>
              <a:off x="6088934" y="3691640"/>
              <a:ext cx="1131343" cy="41439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31E5329B-6B11-D675-E410-E7B353B42B60}"/>
                </a:ext>
              </a:extLst>
            </p:cNvPr>
            <p:cNvSpPr/>
            <p:nvPr/>
          </p:nvSpPr>
          <p:spPr>
            <a:xfrm rot="1334398">
              <a:off x="6088934" y="2609359"/>
              <a:ext cx="1131343" cy="41439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12BCCE3C-4A69-A0DD-9AE2-C3A9ECA781AB}"/>
                </a:ext>
              </a:extLst>
            </p:cNvPr>
            <p:cNvSpPr/>
            <p:nvPr/>
          </p:nvSpPr>
          <p:spPr>
            <a:xfrm rot="20265602" flipV="1">
              <a:off x="6072649" y="4682565"/>
              <a:ext cx="1131343" cy="414391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946D9D-9E8E-1FDC-3B83-66870769F68C}"/>
              </a:ext>
            </a:extLst>
          </p:cNvPr>
          <p:cNvSpPr txBox="1"/>
          <p:nvPr/>
        </p:nvSpPr>
        <p:spPr>
          <a:xfrm>
            <a:off x="2764229" y="444481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 Representation Framework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24ECC8-2AEA-0D37-3B26-56746D144B38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24590B-A984-CFB2-9FA2-61259A30F0C0}"/>
              </a:ext>
            </a:extLst>
          </p:cNvPr>
          <p:cNvSpPr txBox="1"/>
          <p:nvPr/>
        </p:nvSpPr>
        <p:spPr>
          <a:xfrm>
            <a:off x="2708910" y="6549390"/>
            <a:ext cx="15430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KPMG &amp; ASCM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FDE18-9BFA-EDF0-77E4-27F70664ACFE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7362D7-E7E5-7228-0ABF-749C9E9F5990}"/>
              </a:ext>
            </a:extLst>
          </p:cNvPr>
          <p:cNvSpPr txBox="1"/>
          <p:nvPr/>
        </p:nvSpPr>
        <p:spPr>
          <a:xfrm>
            <a:off x="3084861" y="2036799"/>
            <a:ext cx="130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Scenario A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35F0396-F3C1-D0F6-3C22-B8DC4C06EA90}"/>
              </a:ext>
            </a:extLst>
          </p:cNvPr>
          <p:cNvGrpSpPr/>
          <p:nvPr/>
        </p:nvGrpSpPr>
        <p:grpSpPr>
          <a:xfrm>
            <a:off x="4618966" y="1462852"/>
            <a:ext cx="1963548" cy="1517227"/>
            <a:chOff x="3675248" y="3994427"/>
            <a:chExt cx="1963548" cy="1517227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1D0ACA8B-CF23-D475-01D7-253EA5497A6A}"/>
                </a:ext>
              </a:extLst>
            </p:cNvPr>
            <p:cNvSpPr/>
            <p:nvPr/>
          </p:nvSpPr>
          <p:spPr>
            <a:xfrm>
              <a:off x="3675248" y="3994427"/>
              <a:ext cx="1963548" cy="1517227"/>
            </a:xfrm>
            <a:prstGeom prst="roundRect">
              <a:avLst>
                <a:gd name="adj" fmla="val 508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48AE1C1-724B-27E9-B24E-2DA2285D78F1}"/>
                </a:ext>
              </a:extLst>
            </p:cNvPr>
            <p:cNvGrpSpPr/>
            <p:nvPr/>
          </p:nvGrpSpPr>
          <p:grpSpPr>
            <a:xfrm>
              <a:off x="3772806" y="4233200"/>
              <a:ext cx="1769016" cy="1103863"/>
              <a:chOff x="2455299" y="3682502"/>
              <a:chExt cx="3358198" cy="2095510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2C5422DC-ADCA-D622-F122-4DF991D77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5299" y="3682502"/>
                <a:ext cx="2799112" cy="1996088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330E226-3FEF-61D0-14BA-6F9BFB7F6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8471" y="3682502"/>
                <a:ext cx="3105026" cy="2095510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E8E216D4-42BA-92A2-27A7-C92BC1F09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8471" y="3682502"/>
                <a:ext cx="2714985" cy="1996088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69182-6257-8210-3899-28C7AF74FFEB}"/>
              </a:ext>
            </a:extLst>
          </p:cNvPr>
          <p:cNvGrpSpPr/>
          <p:nvPr/>
        </p:nvGrpSpPr>
        <p:grpSpPr>
          <a:xfrm>
            <a:off x="2975753" y="1462852"/>
            <a:ext cx="8468847" cy="5040818"/>
            <a:chOff x="2975753" y="1462852"/>
            <a:chExt cx="8468847" cy="5040818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EB7F73B-5E4D-FB38-EBCE-898439B8FC38}"/>
                </a:ext>
              </a:extLst>
            </p:cNvPr>
            <p:cNvCxnSpPr>
              <a:cxnSpLocks/>
            </p:cNvCxnSpPr>
            <p:nvPr/>
          </p:nvCxnSpPr>
          <p:spPr>
            <a:xfrm>
              <a:off x="3740679" y="6333404"/>
              <a:ext cx="7703921" cy="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5FBB6E-C8F3-A387-F701-E430918CAB81}"/>
                </a:ext>
              </a:extLst>
            </p:cNvPr>
            <p:cNvSpPr txBox="1"/>
            <p:nvPr/>
          </p:nvSpPr>
          <p:spPr>
            <a:xfrm>
              <a:off x="2975753" y="6134338"/>
              <a:ext cx="8130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Time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066C5BF-76AF-C09C-C364-4D53A3FD9E16}"/>
                </a:ext>
              </a:extLst>
            </p:cNvPr>
            <p:cNvGrpSpPr/>
            <p:nvPr/>
          </p:nvGrpSpPr>
          <p:grpSpPr>
            <a:xfrm>
              <a:off x="7050009" y="4683322"/>
              <a:ext cx="1963548" cy="1517227"/>
              <a:chOff x="6106291" y="3994427"/>
              <a:chExt cx="1963548" cy="1517227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04BBA455-1F2E-0655-7BCE-74E2A8EF6028}"/>
                  </a:ext>
                </a:extLst>
              </p:cNvPr>
              <p:cNvSpPr/>
              <p:nvPr/>
            </p:nvSpPr>
            <p:spPr>
              <a:xfrm>
                <a:off x="6106291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8C8DCF7-B88F-A12F-1A0E-25EE440103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7704" y="4233200"/>
                <a:ext cx="1474503" cy="105149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7D0660C-736C-639B-91DD-A4CCE99C9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700000">
                <a:off x="6351069" y="4233200"/>
                <a:ext cx="1635651" cy="110386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38B478F-BE60-99CE-076A-8F3F1E790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00000">
                <a:off x="6351069" y="4233200"/>
                <a:ext cx="1430187" cy="1051490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DAF87B4-87C0-9927-FC48-7D60734AE89E}"/>
                </a:ext>
              </a:extLst>
            </p:cNvPr>
            <p:cNvGrpSpPr/>
            <p:nvPr/>
          </p:nvGrpSpPr>
          <p:grpSpPr>
            <a:xfrm>
              <a:off x="9481052" y="4683322"/>
              <a:ext cx="1963548" cy="1517227"/>
              <a:chOff x="8537334" y="3994427"/>
              <a:chExt cx="1963548" cy="1517227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4E87C6FB-3968-3EF0-21FE-3EEE63B1F2CA}"/>
                  </a:ext>
                </a:extLst>
              </p:cNvPr>
              <p:cNvSpPr/>
              <p:nvPr/>
            </p:nvSpPr>
            <p:spPr>
              <a:xfrm>
                <a:off x="8537334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455CEBB-C9C0-F7E4-0A7B-01C91EB9AE82}"/>
                  </a:ext>
                </a:extLst>
              </p:cNvPr>
              <p:cNvGrpSpPr/>
              <p:nvPr/>
            </p:nvGrpSpPr>
            <p:grpSpPr>
              <a:xfrm rot="10800000">
                <a:off x="8634892" y="4233200"/>
                <a:ext cx="1769016" cy="1103863"/>
                <a:chOff x="2455299" y="3682502"/>
                <a:chExt cx="3358198" cy="2095510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827D3146-A7DF-B1C6-7898-DE0A4CB11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8D0813BF-C396-7E76-9D4A-C753F0195F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360A5C29-2B2B-9C03-D4E3-D784EC5AB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083F27A-E79A-35AA-6494-AA55554CCF90}"/>
                </a:ext>
              </a:extLst>
            </p:cNvPr>
            <p:cNvGrpSpPr/>
            <p:nvPr/>
          </p:nvGrpSpPr>
          <p:grpSpPr>
            <a:xfrm>
              <a:off x="7050009" y="3075850"/>
              <a:ext cx="1963548" cy="1517227"/>
              <a:chOff x="6106291" y="3994427"/>
              <a:chExt cx="1963548" cy="1517227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B6C905A2-8B54-952E-F242-5F767C2A27CE}"/>
                  </a:ext>
                </a:extLst>
              </p:cNvPr>
              <p:cNvSpPr/>
              <p:nvPr/>
            </p:nvSpPr>
            <p:spPr>
              <a:xfrm>
                <a:off x="6106291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rgbClr val="D9F9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2CC51E91-FBB1-E507-0D15-2C65CD80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7704" y="4233200"/>
                <a:ext cx="1474503" cy="105149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F81FD4A3-E39E-E717-17D9-BADEEFE55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700000">
                <a:off x="6351069" y="4233200"/>
                <a:ext cx="1635651" cy="1103863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EAC53F3-C81B-8DF6-60D9-2FCACC99A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00000">
                <a:off x="6351069" y="4233200"/>
                <a:ext cx="1430187" cy="1051490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16E8C49-199F-839A-1FE6-5D190C84F6A6}"/>
                </a:ext>
              </a:extLst>
            </p:cNvPr>
            <p:cNvGrpSpPr/>
            <p:nvPr/>
          </p:nvGrpSpPr>
          <p:grpSpPr>
            <a:xfrm>
              <a:off x="9481052" y="3075850"/>
              <a:ext cx="1963548" cy="1517227"/>
              <a:chOff x="8537334" y="3994427"/>
              <a:chExt cx="1963548" cy="1517227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5A420D0C-50A3-C9CD-64DE-DC524E31CF16}"/>
                  </a:ext>
                </a:extLst>
              </p:cNvPr>
              <p:cNvSpPr/>
              <p:nvPr/>
            </p:nvSpPr>
            <p:spPr>
              <a:xfrm>
                <a:off x="8537334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rgbClr val="D9F9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FF136E6B-F50A-0134-8A9E-F8D1F258803A}"/>
                  </a:ext>
                </a:extLst>
              </p:cNvPr>
              <p:cNvGrpSpPr/>
              <p:nvPr/>
            </p:nvGrpSpPr>
            <p:grpSpPr>
              <a:xfrm rot="10800000">
                <a:off x="8634892" y="4233200"/>
                <a:ext cx="1769016" cy="1103863"/>
                <a:chOff x="2455299" y="3682502"/>
                <a:chExt cx="3358198" cy="2095510"/>
              </a:xfrm>
            </p:grpSpPr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F30BA639-6123-BC0F-C7C4-59EC8DA0B4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F81240D5-6B60-316A-C9FE-8A890F0D3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FE780793-A813-DA56-41D6-0CDA31DBC8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09786E3-E44B-0BD6-83F3-7C8F26A2547C}"/>
                </a:ext>
              </a:extLst>
            </p:cNvPr>
            <p:cNvGrpSpPr/>
            <p:nvPr/>
          </p:nvGrpSpPr>
          <p:grpSpPr>
            <a:xfrm>
              <a:off x="7050009" y="1462852"/>
              <a:ext cx="1963548" cy="1517227"/>
              <a:chOff x="6106291" y="3994427"/>
              <a:chExt cx="1963548" cy="1517227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0E22E291-2283-6E1B-F4C7-0CDC3204C38D}"/>
                  </a:ext>
                </a:extLst>
              </p:cNvPr>
              <p:cNvSpPr/>
              <p:nvPr/>
            </p:nvSpPr>
            <p:spPr>
              <a:xfrm>
                <a:off x="6106291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A3DECCE-35C8-9C80-075E-A29E38587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17704" y="4233200"/>
                <a:ext cx="1474503" cy="105149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7D82C8F7-A9DD-6907-8F14-3A3DE68F1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700000">
                <a:off x="6351069" y="4233200"/>
                <a:ext cx="1635651" cy="1103863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0862BDB6-AD7D-5E2C-0065-06DAF2317D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9000000">
                <a:off x="6351069" y="4233200"/>
                <a:ext cx="1430187" cy="1051490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6C14C9B-9CAA-3CC4-07F5-F75BDBFB0B83}"/>
                </a:ext>
              </a:extLst>
            </p:cNvPr>
            <p:cNvGrpSpPr/>
            <p:nvPr/>
          </p:nvGrpSpPr>
          <p:grpSpPr>
            <a:xfrm>
              <a:off x="9481052" y="1462852"/>
              <a:ext cx="1963548" cy="1517227"/>
              <a:chOff x="8537334" y="3994427"/>
              <a:chExt cx="1963548" cy="1517227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424CDA6B-D105-531B-CACC-7CFA1A3CE1DA}"/>
                  </a:ext>
                </a:extLst>
              </p:cNvPr>
              <p:cNvSpPr/>
              <p:nvPr/>
            </p:nvSpPr>
            <p:spPr>
              <a:xfrm>
                <a:off x="8537334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72818594-B011-51DB-9565-C4E97C1AFBD7}"/>
                  </a:ext>
                </a:extLst>
              </p:cNvPr>
              <p:cNvGrpSpPr/>
              <p:nvPr/>
            </p:nvGrpSpPr>
            <p:grpSpPr>
              <a:xfrm rot="10800000">
                <a:off x="8634892" y="4233200"/>
                <a:ext cx="1769016" cy="1103863"/>
                <a:chOff x="2455299" y="3682502"/>
                <a:chExt cx="3358198" cy="2095510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5FEFECFC-56C2-C6D1-BE69-767FFB66E8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1B31F033-598C-F571-447F-91B8BF7114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3C62C8B4-F920-F6C0-1475-5F272362DC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94CD28-BFC0-7A73-4B23-B8E28EB5D1DD}"/>
              </a:ext>
            </a:extLst>
          </p:cNvPr>
          <p:cNvGrpSpPr/>
          <p:nvPr/>
        </p:nvGrpSpPr>
        <p:grpSpPr>
          <a:xfrm>
            <a:off x="3092877" y="3075850"/>
            <a:ext cx="3489637" cy="1517227"/>
            <a:chOff x="3092877" y="3075850"/>
            <a:chExt cx="3489637" cy="1517227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7079920-37AB-0213-0E14-12E26189DF46}"/>
                </a:ext>
              </a:extLst>
            </p:cNvPr>
            <p:cNvGrpSpPr/>
            <p:nvPr/>
          </p:nvGrpSpPr>
          <p:grpSpPr>
            <a:xfrm>
              <a:off x="4618966" y="3075850"/>
              <a:ext cx="1963548" cy="1517227"/>
              <a:chOff x="3675248" y="3994427"/>
              <a:chExt cx="1963548" cy="1517227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72EFE8F8-549D-E916-50A6-AB4D99EF0385}"/>
                  </a:ext>
                </a:extLst>
              </p:cNvPr>
              <p:cNvSpPr/>
              <p:nvPr/>
            </p:nvSpPr>
            <p:spPr>
              <a:xfrm>
                <a:off x="3675248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rgbClr val="D9F9F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4EDD110-9E53-5CEA-E5F1-AFB5246EFF72}"/>
                  </a:ext>
                </a:extLst>
              </p:cNvPr>
              <p:cNvGrpSpPr/>
              <p:nvPr/>
            </p:nvGrpSpPr>
            <p:grpSpPr>
              <a:xfrm>
                <a:off x="3772806" y="4233200"/>
                <a:ext cx="1769016" cy="1103863"/>
                <a:chOff x="2455299" y="3682502"/>
                <a:chExt cx="3358198" cy="2095510"/>
              </a:xfrm>
            </p:grpSpPr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C34947BB-86BB-E062-67B1-C245D8F09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31D5CF53-3836-06C6-ABA1-EB86C44CCF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C962291-0D8F-8F5B-91C9-D76E97A72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CFC6250-9D4B-FF83-DAE6-DDCBF1A71C75}"/>
                </a:ext>
              </a:extLst>
            </p:cNvPr>
            <p:cNvSpPr txBox="1"/>
            <p:nvPr/>
          </p:nvSpPr>
          <p:spPr>
            <a:xfrm>
              <a:off x="3092877" y="3681888"/>
              <a:ext cx="1284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Scenario 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8A2EE85-400E-DCD2-AB57-8B0F2448565B}"/>
              </a:ext>
            </a:extLst>
          </p:cNvPr>
          <p:cNvGrpSpPr/>
          <p:nvPr/>
        </p:nvGrpSpPr>
        <p:grpSpPr>
          <a:xfrm>
            <a:off x="3091273" y="4683322"/>
            <a:ext cx="3491241" cy="1517227"/>
            <a:chOff x="3091273" y="4683322"/>
            <a:chExt cx="3491241" cy="151722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13C0C59-88E6-9A9B-E5CE-68C1432B86BD}"/>
                </a:ext>
              </a:extLst>
            </p:cNvPr>
            <p:cNvGrpSpPr/>
            <p:nvPr/>
          </p:nvGrpSpPr>
          <p:grpSpPr>
            <a:xfrm>
              <a:off x="4618966" y="4683322"/>
              <a:ext cx="1963548" cy="1517227"/>
              <a:chOff x="3675248" y="3994427"/>
              <a:chExt cx="1963548" cy="151722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303F3D07-056A-791C-47C2-2F0B27A85501}"/>
                  </a:ext>
                </a:extLst>
              </p:cNvPr>
              <p:cNvSpPr/>
              <p:nvPr/>
            </p:nvSpPr>
            <p:spPr>
              <a:xfrm>
                <a:off x="3675248" y="3994427"/>
                <a:ext cx="1963548" cy="1517227"/>
              </a:xfrm>
              <a:prstGeom prst="roundRect">
                <a:avLst>
                  <a:gd name="adj" fmla="val 5081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E38BD283-199B-2335-C014-E6D5CF2C2D10}"/>
                  </a:ext>
                </a:extLst>
              </p:cNvPr>
              <p:cNvGrpSpPr/>
              <p:nvPr/>
            </p:nvGrpSpPr>
            <p:grpSpPr>
              <a:xfrm>
                <a:off x="3772806" y="4233200"/>
                <a:ext cx="1769016" cy="1103863"/>
                <a:chOff x="2455299" y="3682502"/>
                <a:chExt cx="3358198" cy="2095510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05694272-7209-FA47-D0ED-02D832737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55299" y="3682502"/>
                  <a:ext cx="2799112" cy="199608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AC385365-5F7C-4D20-4B4A-1757A56F3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08471" y="3682502"/>
                  <a:ext cx="3105026" cy="2095510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8C44C4D4-78F1-8501-6B80-EDF32AD8C5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08471" y="3682502"/>
                  <a:ext cx="2714985" cy="1996088"/>
                </a:xfrm>
                <a:prstGeom prst="rect">
                  <a:avLst/>
                </a:prstGeom>
              </p:spPr>
            </p:pic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312CF45-265E-C9C1-72F8-66EC90445671}"/>
                </a:ext>
              </a:extLst>
            </p:cNvPr>
            <p:cNvSpPr txBox="1"/>
            <p:nvPr/>
          </p:nvSpPr>
          <p:spPr>
            <a:xfrm>
              <a:off x="3091273" y="5257269"/>
              <a:ext cx="1287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Scenario C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B4EBC76-7673-D7AB-F02A-107A9AF2B960}"/>
              </a:ext>
            </a:extLst>
          </p:cNvPr>
          <p:cNvGrpSpPr/>
          <p:nvPr/>
        </p:nvGrpSpPr>
        <p:grpSpPr>
          <a:xfrm>
            <a:off x="2806469" y="1024793"/>
            <a:ext cx="8950097" cy="5478877"/>
            <a:chOff x="2806469" y="1024793"/>
            <a:chExt cx="8950097" cy="54788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A4D281-EF02-E524-6683-58DE060D5CA2}"/>
                </a:ext>
              </a:extLst>
            </p:cNvPr>
            <p:cNvGrpSpPr/>
            <p:nvPr/>
          </p:nvGrpSpPr>
          <p:grpSpPr>
            <a:xfrm>
              <a:off x="2806469" y="1024793"/>
              <a:ext cx="8950097" cy="5478877"/>
              <a:chOff x="2806469" y="1024793"/>
              <a:chExt cx="8950097" cy="5478877"/>
            </a:xfrm>
          </p:grpSpPr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F29D3EA6-8F1E-51C5-12A0-88BA6DFAFEE6}"/>
                  </a:ext>
                </a:extLst>
              </p:cNvPr>
              <p:cNvSpPr/>
              <p:nvPr/>
            </p:nvSpPr>
            <p:spPr>
              <a:xfrm>
                <a:off x="2975754" y="1294269"/>
                <a:ext cx="8780812" cy="5209401"/>
              </a:xfrm>
              <a:prstGeom prst="roundRect">
                <a:avLst>
                  <a:gd name="adj" fmla="val 2167"/>
                </a:avLst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32C5465-1572-895F-CFD9-E16A7BE6CCD8}"/>
                  </a:ext>
                </a:extLst>
              </p:cNvPr>
              <p:cNvGrpSpPr/>
              <p:nvPr/>
            </p:nvGrpSpPr>
            <p:grpSpPr>
              <a:xfrm>
                <a:off x="2806469" y="1024793"/>
                <a:ext cx="831273" cy="831273"/>
                <a:chOff x="11247667" y="3450004"/>
                <a:chExt cx="831273" cy="831273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51AB0296-EBE0-8114-628E-DDC803F0D5AF}"/>
                    </a:ext>
                  </a:extLst>
                </p:cNvPr>
                <p:cNvSpPr/>
                <p:nvPr/>
              </p:nvSpPr>
              <p:spPr>
                <a:xfrm>
                  <a:off x="11247667" y="3450004"/>
                  <a:ext cx="831273" cy="831273"/>
                </a:xfrm>
                <a:prstGeom prst="ellipse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1" name="Graphic 110" descr="Head with gears with solid fill">
                  <a:extLst>
                    <a:ext uri="{FF2B5EF4-FFF2-40B4-BE49-F238E27FC236}">
                      <a16:creationId xmlns:a16="http://schemas.microsoft.com/office/drawing/2014/main" id="{B54E9BDC-1B98-010B-D1C9-F7F22CCCF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61669" y="3522441"/>
                  <a:ext cx="686398" cy="686398"/>
                </a:xfrm>
                <a:prstGeom prst="rect">
                  <a:avLst/>
                </a:prstGeom>
              </p:spPr>
            </p:pic>
          </p:grp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21FA32-7C5D-27DE-3CFB-10A5075F5998}"/>
                </a:ext>
              </a:extLst>
            </p:cNvPr>
            <p:cNvSpPr txBox="1"/>
            <p:nvPr/>
          </p:nvSpPr>
          <p:spPr>
            <a:xfrm>
              <a:off x="3715451" y="1093527"/>
              <a:ext cx="338139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Learning, Inference and Prediction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371272-41AC-B2F0-DAF4-E4D5D68A8DEF}"/>
              </a:ext>
            </a:extLst>
          </p:cNvPr>
          <p:cNvSpPr txBox="1"/>
          <p:nvPr/>
        </p:nvSpPr>
        <p:spPr>
          <a:xfrm>
            <a:off x="2822285" y="444481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Towards Intelligence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719FFE-1A89-4385-A17C-C48E736722CA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E691109-6695-3AB8-CB00-764E21860D19}"/>
              </a:ext>
            </a:extLst>
          </p:cNvPr>
          <p:cNvGrpSpPr/>
          <p:nvPr/>
        </p:nvGrpSpPr>
        <p:grpSpPr>
          <a:xfrm>
            <a:off x="3456509" y="487859"/>
            <a:ext cx="8200100" cy="4169810"/>
            <a:chOff x="3790337" y="516881"/>
            <a:chExt cx="8200100" cy="416981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1D53FAC-0830-149B-087F-5000FF2CD6D6}"/>
                </a:ext>
              </a:extLst>
            </p:cNvPr>
            <p:cNvSpPr/>
            <p:nvPr/>
          </p:nvSpPr>
          <p:spPr>
            <a:xfrm>
              <a:off x="3790337" y="516881"/>
              <a:ext cx="8200100" cy="4169810"/>
            </a:xfrm>
            <a:prstGeom prst="roundRect">
              <a:avLst>
                <a:gd name="adj" fmla="val 3299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2083B08-2BAF-1A61-8166-F6AC37703F35}"/>
                </a:ext>
              </a:extLst>
            </p:cNvPr>
            <p:cNvGrpSpPr/>
            <p:nvPr/>
          </p:nvGrpSpPr>
          <p:grpSpPr>
            <a:xfrm>
              <a:off x="4062463" y="3515275"/>
              <a:ext cx="657255" cy="657255"/>
              <a:chOff x="3469810" y="192912"/>
              <a:chExt cx="657255" cy="65725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14E2575-4E42-3FDE-DABD-07246D60D994}"/>
                  </a:ext>
                </a:extLst>
              </p:cNvPr>
              <p:cNvSpPr/>
              <p:nvPr/>
            </p:nvSpPr>
            <p:spPr>
              <a:xfrm>
                <a:off x="3469810" y="192912"/>
                <a:ext cx="657255" cy="65725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Graphic 6" descr="Dice with solid fill">
                <a:extLst>
                  <a:ext uri="{FF2B5EF4-FFF2-40B4-BE49-F238E27FC236}">
                    <a16:creationId xmlns:a16="http://schemas.microsoft.com/office/drawing/2014/main" id="{5DD9C89B-7C3D-2D49-10D0-246DEB662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533555" y="257418"/>
                <a:ext cx="556978" cy="556978"/>
              </a:xfrm>
              <a:prstGeom prst="rect">
                <a:avLst/>
              </a:prstGeom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1829C2-CE11-88A1-3BE2-44C850311ABB}"/>
                </a:ext>
              </a:extLst>
            </p:cNvPr>
            <p:cNvSpPr txBox="1"/>
            <p:nvPr/>
          </p:nvSpPr>
          <p:spPr>
            <a:xfrm>
              <a:off x="4711385" y="3464644"/>
              <a:ext cx="17363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Monte-Carlo </a:t>
              </a:r>
            </a:p>
            <a:p>
              <a:pPr algn="ctr"/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Simulation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A46622-FC2C-E2E7-C258-A5EA74702278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42C6F5F-CE84-57A1-AE45-D317A3FDD0CC}"/>
              </a:ext>
            </a:extLst>
          </p:cNvPr>
          <p:cNvGrpSpPr/>
          <p:nvPr/>
        </p:nvGrpSpPr>
        <p:grpSpPr>
          <a:xfrm>
            <a:off x="3761429" y="696885"/>
            <a:ext cx="2376788" cy="1789923"/>
            <a:chOff x="4095257" y="725907"/>
            <a:chExt cx="2376788" cy="178992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9F0A74-9370-86EE-3B80-0D0411E4A418}"/>
                </a:ext>
              </a:extLst>
            </p:cNvPr>
            <p:cNvSpPr/>
            <p:nvPr/>
          </p:nvSpPr>
          <p:spPr>
            <a:xfrm>
              <a:off x="4095257" y="725907"/>
              <a:ext cx="2376788" cy="1789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06055B-5932-AE2C-55A3-DB55F9D80FD8}"/>
                </a:ext>
              </a:extLst>
            </p:cNvPr>
            <p:cNvSpPr txBox="1"/>
            <p:nvPr/>
          </p:nvSpPr>
          <p:spPr>
            <a:xfrm>
              <a:off x="4316018" y="742410"/>
              <a:ext cx="1887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Hazard Scenario</a:t>
              </a:r>
            </a:p>
          </p:txBody>
        </p:sp>
        <p:pic>
          <p:nvPicPr>
            <p:cNvPr id="38" name="Google Shape;538;p81">
              <a:extLst>
                <a:ext uri="{FF2B5EF4-FFF2-40B4-BE49-F238E27FC236}">
                  <a16:creationId xmlns:a16="http://schemas.microsoft.com/office/drawing/2014/main" id="{4E6F9AA9-FD1A-FB3E-644E-A12EC38A6BE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90487" y="1129527"/>
              <a:ext cx="2195930" cy="13733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EC4113-B790-E0D6-3102-B6192F2A12EF}"/>
              </a:ext>
            </a:extLst>
          </p:cNvPr>
          <p:cNvGrpSpPr/>
          <p:nvPr/>
        </p:nvGrpSpPr>
        <p:grpSpPr>
          <a:xfrm>
            <a:off x="6147039" y="696885"/>
            <a:ext cx="2556919" cy="1789923"/>
            <a:chOff x="6480867" y="725907"/>
            <a:chExt cx="2556919" cy="17899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8F6603-2355-82C8-EC4D-2B55CDD07EC8}"/>
                </a:ext>
              </a:extLst>
            </p:cNvPr>
            <p:cNvSpPr/>
            <p:nvPr/>
          </p:nvSpPr>
          <p:spPr>
            <a:xfrm>
              <a:off x="6660998" y="725907"/>
              <a:ext cx="2376788" cy="1789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01D45B4-53A6-2C62-6A38-CDE6F00C2F81}"/>
                </a:ext>
              </a:extLst>
            </p:cNvPr>
            <p:cNvSpPr txBox="1"/>
            <p:nvPr/>
          </p:nvSpPr>
          <p:spPr>
            <a:xfrm>
              <a:off x="6946039" y="742410"/>
              <a:ext cx="1846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Peril/Disruption</a:t>
              </a:r>
            </a:p>
          </p:txBody>
        </p:sp>
        <p:pic>
          <p:nvPicPr>
            <p:cNvPr id="33" name="Google Shape;539;p81">
              <a:extLst>
                <a:ext uri="{FF2B5EF4-FFF2-40B4-BE49-F238E27FC236}">
                  <a16:creationId xmlns:a16="http://schemas.microsoft.com/office/drawing/2014/main" id="{46CCB9F2-A9D0-1E38-02B7-864C11281C2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6567" y="1113024"/>
              <a:ext cx="2252178" cy="137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62FE8A35-98FE-2CFD-D5D8-76E363E90EAC}"/>
                </a:ext>
              </a:extLst>
            </p:cNvPr>
            <p:cNvSpPr/>
            <p:nvPr/>
          </p:nvSpPr>
          <p:spPr>
            <a:xfrm rot="5400000">
              <a:off x="6132198" y="1549208"/>
              <a:ext cx="840658" cy="14332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6724E6-D88C-84E3-AC81-E6FA78CCCDBD}"/>
              </a:ext>
            </a:extLst>
          </p:cNvPr>
          <p:cNvGrpSpPr/>
          <p:nvPr/>
        </p:nvGrpSpPr>
        <p:grpSpPr>
          <a:xfrm>
            <a:off x="8709842" y="683892"/>
            <a:ext cx="2542152" cy="1789923"/>
            <a:chOff x="9043670" y="712914"/>
            <a:chExt cx="2542152" cy="178992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21F0C50-ED48-E975-D8C8-751CCB100E4A}"/>
                </a:ext>
              </a:extLst>
            </p:cNvPr>
            <p:cNvSpPr/>
            <p:nvPr/>
          </p:nvSpPr>
          <p:spPr>
            <a:xfrm>
              <a:off x="9209034" y="712914"/>
              <a:ext cx="2376788" cy="1789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6D8FAA-B2EB-FD30-A28E-3D951CE138F5}"/>
                </a:ext>
              </a:extLst>
            </p:cNvPr>
            <p:cNvSpPr txBox="1"/>
            <p:nvPr/>
          </p:nvSpPr>
          <p:spPr>
            <a:xfrm>
              <a:off x="9226529" y="729417"/>
              <a:ext cx="2323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Downtime/Recovery</a:t>
              </a:r>
            </a:p>
          </p:txBody>
        </p:sp>
        <p:pic>
          <p:nvPicPr>
            <p:cNvPr id="15" name="Google Shape;540;p81">
              <a:extLst>
                <a:ext uri="{FF2B5EF4-FFF2-40B4-BE49-F238E27FC236}">
                  <a16:creationId xmlns:a16="http://schemas.microsoft.com/office/drawing/2014/main" id="{DB3C24E8-E1C0-12A7-5402-4AC577D8662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58707" y="1097561"/>
              <a:ext cx="2232728" cy="140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EC8753CE-2849-2556-D526-8545DF93F1FF}"/>
                </a:ext>
              </a:extLst>
            </p:cNvPr>
            <p:cNvSpPr/>
            <p:nvPr/>
          </p:nvSpPr>
          <p:spPr>
            <a:xfrm rot="5400000">
              <a:off x="8695001" y="1549208"/>
              <a:ext cx="840658" cy="14332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5329C0-17DA-97CE-8986-ADF780BDB957}"/>
              </a:ext>
            </a:extLst>
          </p:cNvPr>
          <p:cNvGrpSpPr/>
          <p:nvPr/>
        </p:nvGrpSpPr>
        <p:grpSpPr>
          <a:xfrm>
            <a:off x="8889954" y="2486808"/>
            <a:ext cx="2376788" cy="1946236"/>
            <a:chOff x="9223782" y="2515830"/>
            <a:chExt cx="2376788" cy="194623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502AC4-1361-E79C-2F59-C83819CEA27B}"/>
                </a:ext>
              </a:extLst>
            </p:cNvPr>
            <p:cNvSpPr/>
            <p:nvPr/>
          </p:nvSpPr>
          <p:spPr>
            <a:xfrm>
              <a:off x="9223782" y="2672143"/>
              <a:ext cx="2376788" cy="1789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98D9A-431F-5649-785C-DAF3F25B4D93}"/>
                </a:ext>
              </a:extLst>
            </p:cNvPr>
            <p:cNvSpPr txBox="1"/>
            <p:nvPr/>
          </p:nvSpPr>
          <p:spPr>
            <a:xfrm>
              <a:off x="10115555" y="268864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Loss</a:t>
              </a:r>
            </a:p>
          </p:txBody>
        </p:sp>
        <p:pic>
          <p:nvPicPr>
            <p:cNvPr id="16" name="Google Shape;542;p81">
              <a:extLst>
                <a:ext uri="{FF2B5EF4-FFF2-40B4-BE49-F238E27FC236}">
                  <a16:creationId xmlns:a16="http://schemas.microsoft.com/office/drawing/2014/main" id="{F0A02DEE-041F-AFB8-2D4E-9906FD25DA7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308287" y="3058887"/>
              <a:ext cx="2183148" cy="1388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D9C1391C-5FAA-0310-D4F1-9BB9CF5F3C3B}"/>
                </a:ext>
              </a:extLst>
            </p:cNvPr>
            <p:cNvSpPr/>
            <p:nvPr/>
          </p:nvSpPr>
          <p:spPr>
            <a:xfrm rot="10800000">
              <a:off x="9967736" y="2515830"/>
              <a:ext cx="840658" cy="14332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E5A9AA-AC6E-D3CD-8E25-07BFD8CB593D}"/>
              </a:ext>
            </a:extLst>
          </p:cNvPr>
          <p:cNvGrpSpPr/>
          <p:nvPr/>
        </p:nvGrpSpPr>
        <p:grpSpPr>
          <a:xfrm>
            <a:off x="6326773" y="4425463"/>
            <a:ext cx="4939572" cy="307777"/>
            <a:chOff x="6660601" y="4454485"/>
            <a:chExt cx="4939572" cy="30777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9CF0F6C-4BB5-C456-FF71-4DE91AF25979}"/>
                </a:ext>
              </a:extLst>
            </p:cNvPr>
            <p:cNvSpPr/>
            <p:nvPr/>
          </p:nvSpPr>
          <p:spPr>
            <a:xfrm>
              <a:off x="6660601" y="4526659"/>
              <a:ext cx="4939572" cy="1600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DF48B1-729C-0916-6A3D-BE0E0FAE353C}"/>
                </a:ext>
              </a:extLst>
            </p:cNvPr>
            <p:cNvSpPr txBox="1"/>
            <p:nvPr/>
          </p:nvSpPr>
          <p:spPr>
            <a:xfrm>
              <a:off x="8594524" y="4454485"/>
              <a:ext cx="1184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Propagation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D7C793-4369-6DAE-543C-B12AD8E883CB}"/>
              </a:ext>
            </a:extLst>
          </p:cNvPr>
          <p:cNvGrpSpPr/>
          <p:nvPr/>
        </p:nvGrpSpPr>
        <p:grpSpPr>
          <a:xfrm>
            <a:off x="7799511" y="4657669"/>
            <a:ext cx="2129700" cy="1829328"/>
            <a:chOff x="8133339" y="4686691"/>
            <a:chExt cx="2129700" cy="1829328"/>
          </a:xfrm>
        </p:grpSpPr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6CB75EE-6341-028C-E694-DC44FBEB6093}"/>
                </a:ext>
              </a:extLst>
            </p:cNvPr>
            <p:cNvSpPr/>
            <p:nvPr/>
          </p:nvSpPr>
          <p:spPr>
            <a:xfrm rot="10800000">
              <a:off x="8777860" y="4686691"/>
              <a:ext cx="840658" cy="14332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2F6AE837-EBEB-69C0-1875-65BE925F8357}"/>
                </a:ext>
              </a:extLst>
            </p:cNvPr>
            <p:cNvSpPr/>
            <p:nvPr/>
          </p:nvSpPr>
          <p:spPr>
            <a:xfrm>
              <a:off x="8133339" y="4872367"/>
              <a:ext cx="2129700" cy="1643652"/>
            </a:xfrm>
            <a:prstGeom prst="roundRect">
              <a:avLst>
                <a:gd name="adj" fmla="val 329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6FBFB1-EB38-E341-3898-41515372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8541975" y="4947611"/>
              <a:ext cx="1312429" cy="177253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3EFF2E1-922B-409D-BFFA-E05DDCDC1FFA}"/>
                </a:ext>
              </a:extLst>
            </p:cNvPr>
            <p:cNvSpPr txBox="1"/>
            <p:nvPr/>
          </p:nvSpPr>
          <p:spPr>
            <a:xfrm>
              <a:off x="8414962" y="4872367"/>
              <a:ext cx="1566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Total Impact 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56EE19D-0CA6-252B-C8C2-B2C99ABE994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AEBEB9F-7E7C-EAFA-5327-A3E49D5A8A60}"/>
              </a:ext>
            </a:extLst>
          </p:cNvPr>
          <p:cNvGrpSpPr/>
          <p:nvPr/>
        </p:nvGrpSpPr>
        <p:grpSpPr>
          <a:xfrm>
            <a:off x="6327170" y="2637269"/>
            <a:ext cx="2376788" cy="1789923"/>
            <a:chOff x="6660998" y="2666291"/>
            <a:chExt cx="2376788" cy="178992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76761C-BE07-F68A-D655-D0284D29D5B5}"/>
                </a:ext>
              </a:extLst>
            </p:cNvPr>
            <p:cNvSpPr/>
            <p:nvPr/>
          </p:nvSpPr>
          <p:spPr>
            <a:xfrm>
              <a:off x="6660998" y="2666291"/>
              <a:ext cx="2376788" cy="1789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5D06A3B-ABDC-110F-597D-DFE8396B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4634" y="2973932"/>
              <a:ext cx="1917844" cy="143838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7D0E07-940A-49FE-4921-963E01FBF7AD}"/>
                </a:ext>
              </a:extLst>
            </p:cNvPr>
            <p:cNvSpPr txBox="1"/>
            <p:nvPr/>
          </p:nvSpPr>
          <p:spPr>
            <a:xfrm>
              <a:off x="7325954" y="2708180"/>
              <a:ext cx="1087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Network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A4C4290-E7A3-7BFE-94C6-BD7F565F2B77}"/>
              </a:ext>
            </a:extLst>
          </p:cNvPr>
          <p:cNvSpPr txBox="1"/>
          <p:nvPr/>
        </p:nvSpPr>
        <p:spPr>
          <a:xfrm>
            <a:off x="3457360" y="5632054"/>
            <a:ext cx="4099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Modeling Approach (example)</a:t>
            </a:r>
          </a:p>
        </p:txBody>
      </p:sp>
    </p:spTree>
    <p:extLst>
      <p:ext uri="{BB962C8B-B14F-4D97-AF65-F5344CB8AC3E}">
        <p14:creationId xmlns:p14="http://schemas.microsoft.com/office/powerpoint/2010/main" val="39173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1D43C3D-02B0-1514-CE59-E45727A96D8E}"/>
              </a:ext>
            </a:extLst>
          </p:cNvPr>
          <p:cNvGrpSpPr/>
          <p:nvPr/>
        </p:nvGrpSpPr>
        <p:grpSpPr>
          <a:xfrm>
            <a:off x="2938736" y="3361257"/>
            <a:ext cx="9253264" cy="3221474"/>
            <a:chOff x="2831643" y="1694180"/>
            <a:chExt cx="9253264" cy="3221474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84CA634D-F4B2-F6BE-550F-6D9F17A58F6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831643" y="1694180"/>
            <a:ext cx="9253264" cy="32214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8276B-2A84-B7DF-BA5B-31433E9DBDA6}"/>
                </a:ext>
              </a:extLst>
            </p:cNvPr>
            <p:cNvSpPr txBox="1"/>
            <p:nvPr/>
          </p:nvSpPr>
          <p:spPr>
            <a:xfrm>
              <a:off x="4274523" y="4566469"/>
              <a:ext cx="1444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100 day disruption to: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24590B-A984-CFB2-9FA2-61259A30F0C0}"/>
              </a:ext>
            </a:extLst>
          </p:cNvPr>
          <p:cNvSpPr txBox="1"/>
          <p:nvPr/>
        </p:nvSpPr>
        <p:spPr>
          <a:xfrm>
            <a:off x="2708910" y="6549390"/>
            <a:ext cx="1543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CF8B19-C534-5E29-A819-C8B8FA0DD3D6}"/>
              </a:ext>
            </a:extLst>
          </p:cNvPr>
          <p:cNvGrpSpPr/>
          <p:nvPr/>
        </p:nvGrpSpPr>
        <p:grpSpPr>
          <a:xfrm>
            <a:off x="3433108" y="1546140"/>
            <a:ext cx="8025574" cy="1342301"/>
            <a:chOff x="3433108" y="1546140"/>
            <a:chExt cx="8025574" cy="13423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CDE9A8F-81F4-DEBC-508E-23249AB9E754}"/>
                </a:ext>
              </a:extLst>
            </p:cNvPr>
            <p:cNvSpPr txBox="1"/>
            <p:nvPr/>
          </p:nvSpPr>
          <p:spPr>
            <a:xfrm>
              <a:off x="3765161" y="1546140"/>
              <a:ext cx="7693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100-day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Supply Chain disruption scenarios: Impact on EBITDA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6072AAF-1E9A-3B6F-6223-D12B99FD0D4A}"/>
                </a:ext>
              </a:extLst>
            </p:cNvPr>
            <p:cNvGrpSpPr/>
            <p:nvPr/>
          </p:nvGrpSpPr>
          <p:grpSpPr>
            <a:xfrm>
              <a:off x="3433108" y="1870544"/>
              <a:ext cx="8016609" cy="1017897"/>
              <a:chOff x="3396040" y="1884708"/>
              <a:chExt cx="8016609" cy="101789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C268F-CF21-3803-2410-90F8B916C139}"/>
                  </a:ext>
                </a:extLst>
              </p:cNvPr>
              <p:cNvSpPr txBox="1"/>
              <p:nvPr/>
            </p:nvSpPr>
            <p:spPr>
              <a:xfrm>
                <a:off x="9282526" y="1886942"/>
                <a:ext cx="21301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-54%</a:t>
                </a:r>
                <a:endParaRPr lang="en-US" sz="6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42446D-39A8-B945-86CE-4288650FC666}"/>
                  </a:ext>
                </a:extLst>
              </p:cNvPr>
              <p:cNvSpPr txBox="1"/>
              <p:nvPr/>
            </p:nvSpPr>
            <p:spPr>
              <a:xfrm>
                <a:off x="3396040" y="1978183"/>
                <a:ext cx="29038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Average impact on </a:t>
                </a:r>
                <a:r>
                  <a:rPr lang="en-US" sz="2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EBITDA</a:t>
                </a:r>
                <a:r>
                  <a:rPr lang="en-US" sz="2400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: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5895F4-26A5-ED5B-D924-0C4B3BA714BD}"/>
                  </a:ext>
                </a:extLst>
              </p:cNvPr>
              <p:cNvSpPr txBox="1"/>
              <p:nvPr/>
            </p:nvSpPr>
            <p:spPr>
              <a:xfrm>
                <a:off x="6553628" y="1884708"/>
                <a:ext cx="20424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-42%</a:t>
                </a:r>
                <a:endParaRPr lang="en-US" sz="6000" dirty="0">
                  <a:solidFill>
                    <a:srgbClr val="C000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0EE8CB-0DA2-6568-2BDC-F7A579BE1092}"/>
                  </a:ext>
                </a:extLst>
              </p:cNvPr>
              <p:cNvSpPr txBox="1"/>
              <p:nvPr/>
            </p:nvSpPr>
            <p:spPr>
              <a:xfrm>
                <a:off x="8581352" y="2396829"/>
                <a:ext cx="760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Yu Gothic UI Light" panose="020B0300000000000000" pitchFamily="34" charset="-128"/>
                    <a:ea typeface="Yu Gothic UI Light" panose="020B0300000000000000" pitchFamily="34" charset="-128"/>
                  </a:rPr>
                  <a:t>to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8E3DB0F-5AD8-1A86-A6B2-332DB064DC8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7B96E8-19AB-2419-61C8-B60E9C4624C8}"/>
              </a:ext>
            </a:extLst>
          </p:cNvPr>
          <p:cNvSpPr txBox="1"/>
          <p:nvPr/>
        </p:nvSpPr>
        <p:spPr>
          <a:xfrm>
            <a:off x="2874800" y="445847"/>
            <a:ext cx="572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large potential 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negative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profit impact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5FDF8AE-120A-F755-9F2F-98ECD5BA6732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6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8BB232C-564A-A3E4-F235-4999D6947927}"/>
              </a:ext>
            </a:extLst>
          </p:cNvPr>
          <p:cNvGrpSpPr/>
          <p:nvPr/>
        </p:nvGrpSpPr>
        <p:grpSpPr>
          <a:xfrm>
            <a:off x="3726918" y="377190"/>
            <a:ext cx="5987846" cy="6240626"/>
            <a:chOff x="3726918" y="377190"/>
            <a:chExt cx="5987846" cy="624062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8A160AC-3865-3620-6747-B2E53BF1F349}"/>
                </a:ext>
              </a:extLst>
            </p:cNvPr>
            <p:cNvSpPr/>
            <p:nvPr/>
          </p:nvSpPr>
          <p:spPr>
            <a:xfrm>
              <a:off x="3726918" y="377190"/>
              <a:ext cx="5987846" cy="4454012"/>
            </a:xfrm>
            <a:prstGeom prst="roundRect">
              <a:avLst>
                <a:gd name="adj" fmla="val 2760"/>
              </a:avLst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646EEB-5061-09A4-4EDF-13AF4CE9489C}"/>
                </a:ext>
              </a:extLst>
            </p:cNvPr>
            <p:cNvSpPr/>
            <p:nvPr/>
          </p:nvSpPr>
          <p:spPr>
            <a:xfrm>
              <a:off x="6295120" y="5069184"/>
              <a:ext cx="1096018" cy="109601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Head with gears with solid fill">
              <a:extLst>
                <a:ext uri="{FF2B5EF4-FFF2-40B4-BE49-F238E27FC236}">
                  <a16:creationId xmlns:a16="http://schemas.microsoft.com/office/drawing/2014/main" id="{7C1D8EAF-8B73-8D8E-9525-AA0BE0CC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15426" y="5159993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D476A9-6E76-E1EB-E548-9ED1FA0F99C1}"/>
                </a:ext>
              </a:extLst>
            </p:cNvPr>
            <p:cNvSpPr txBox="1"/>
            <p:nvPr/>
          </p:nvSpPr>
          <p:spPr>
            <a:xfrm>
              <a:off x="6071765" y="6094596"/>
              <a:ext cx="16017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Learning</a:t>
              </a: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41604AAE-74A2-42A8-3203-5A1BFBDF5E6D}"/>
                </a:ext>
              </a:extLst>
            </p:cNvPr>
            <p:cNvSpPr/>
            <p:nvPr/>
          </p:nvSpPr>
          <p:spPr>
            <a:xfrm rot="10800000">
              <a:off x="6415426" y="4837711"/>
              <a:ext cx="855407" cy="16929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A46622-FC2C-E2E7-C258-A5EA74702278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C3146BB-18A2-4363-A585-242AFABF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16" y="529800"/>
            <a:ext cx="5580417" cy="414879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EB057C8-C951-1907-E241-7A5213A994C8}"/>
              </a:ext>
            </a:extLst>
          </p:cNvPr>
          <p:cNvGrpSpPr/>
          <p:nvPr/>
        </p:nvGrpSpPr>
        <p:grpSpPr>
          <a:xfrm>
            <a:off x="3086685" y="5350994"/>
            <a:ext cx="3155700" cy="641555"/>
            <a:chOff x="3086685" y="5350994"/>
            <a:chExt cx="3155700" cy="641555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7048448-4B44-4C27-F565-4362596114ED}"/>
                </a:ext>
              </a:extLst>
            </p:cNvPr>
            <p:cNvSpPr/>
            <p:nvPr/>
          </p:nvSpPr>
          <p:spPr>
            <a:xfrm>
              <a:off x="5625395" y="5470717"/>
              <a:ext cx="616990" cy="402110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4A8DC6-C5E6-B81E-61EA-CDF6088CA4B7}"/>
                </a:ext>
              </a:extLst>
            </p:cNvPr>
            <p:cNvSpPr txBox="1"/>
            <p:nvPr/>
          </p:nvSpPr>
          <p:spPr>
            <a:xfrm>
              <a:off x="3086685" y="5418927"/>
              <a:ext cx="1819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Other data</a:t>
              </a:r>
            </a:p>
          </p:txBody>
        </p:sp>
        <p:pic>
          <p:nvPicPr>
            <p:cNvPr id="21" name="Graphic 20" descr="Statistics with solid fill">
              <a:extLst>
                <a:ext uri="{FF2B5EF4-FFF2-40B4-BE49-F238E27FC236}">
                  <a16:creationId xmlns:a16="http://schemas.microsoft.com/office/drawing/2014/main" id="{531776AB-FBF3-8E89-B26F-109907A97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72162" y="5350994"/>
              <a:ext cx="641555" cy="64155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2DBB81-817F-7C87-8CD2-E388F8078D1F}"/>
              </a:ext>
            </a:extLst>
          </p:cNvPr>
          <p:cNvGrpSpPr/>
          <p:nvPr/>
        </p:nvGrpSpPr>
        <p:grpSpPr>
          <a:xfrm>
            <a:off x="7443873" y="5069184"/>
            <a:ext cx="4596978" cy="1014921"/>
            <a:chOff x="7443873" y="5069184"/>
            <a:chExt cx="4596978" cy="1014921"/>
          </a:xfrm>
        </p:grpSpPr>
        <p:pic>
          <p:nvPicPr>
            <p:cNvPr id="11" name="Graphic 10" descr="Male profile outline">
              <a:extLst>
                <a:ext uri="{FF2B5EF4-FFF2-40B4-BE49-F238E27FC236}">
                  <a16:creationId xmlns:a16="http://schemas.microsoft.com/office/drawing/2014/main" id="{5CBA03A8-B867-2705-3A6A-6A5C364A0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01973" y="5069184"/>
              <a:ext cx="1014921" cy="1014921"/>
            </a:xfrm>
            <a:prstGeom prst="rect">
              <a:avLst/>
            </a:prstGeom>
          </p:spPr>
        </p:pic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2609B95B-1644-D3D5-AFE9-4208B2166A4A}"/>
                </a:ext>
              </a:extLst>
            </p:cNvPr>
            <p:cNvSpPr/>
            <p:nvPr/>
          </p:nvSpPr>
          <p:spPr>
            <a:xfrm>
              <a:off x="7443873" y="5474852"/>
              <a:ext cx="558100" cy="411371"/>
            </a:xfrm>
            <a:prstGeom prst="leftRightArrow">
              <a:avLst/>
            </a:prstGeom>
            <a:solidFill>
              <a:srgbClr val="FF6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637D6-B988-5531-AEEF-2ED6D687F750}"/>
                </a:ext>
              </a:extLst>
            </p:cNvPr>
            <p:cNvSpPr txBox="1"/>
            <p:nvPr/>
          </p:nvSpPr>
          <p:spPr>
            <a:xfrm>
              <a:off x="8901850" y="5418927"/>
              <a:ext cx="3139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6F0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Human-in-the-loop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C02AD03-3E3E-7526-1B30-596D47111C9C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81176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D69BAA80-AAC1-C9F3-648C-74978F51CE8F}"/>
              </a:ext>
            </a:extLst>
          </p:cNvPr>
          <p:cNvGrpSpPr/>
          <p:nvPr/>
        </p:nvGrpSpPr>
        <p:grpSpPr>
          <a:xfrm>
            <a:off x="4825659" y="505500"/>
            <a:ext cx="6078794" cy="5401596"/>
            <a:chOff x="4825659" y="505500"/>
            <a:chExt cx="6078794" cy="5401596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360FF9E-7B36-A6E3-EB32-3D7C2433ED79}"/>
                </a:ext>
              </a:extLst>
            </p:cNvPr>
            <p:cNvSpPr/>
            <p:nvPr/>
          </p:nvSpPr>
          <p:spPr>
            <a:xfrm>
              <a:off x="4825659" y="4976105"/>
              <a:ext cx="6078793" cy="930991"/>
            </a:xfrm>
            <a:prstGeom prst="roundRect">
              <a:avLst>
                <a:gd name="adj" fmla="val 14018"/>
              </a:avLst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1B63232-5965-AB36-8602-E885E9A781D1}"/>
                </a:ext>
              </a:extLst>
            </p:cNvPr>
            <p:cNvSpPr/>
            <p:nvPr/>
          </p:nvSpPr>
          <p:spPr>
            <a:xfrm>
              <a:off x="4825660" y="505500"/>
              <a:ext cx="6078793" cy="4247535"/>
            </a:xfrm>
            <a:prstGeom prst="roundRect">
              <a:avLst>
                <a:gd name="adj" fmla="val 2929"/>
              </a:avLst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Database with solid fill">
              <a:extLst>
                <a:ext uri="{FF2B5EF4-FFF2-40B4-BE49-F238E27FC236}">
                  <a16:creationId xmlns:a16="http://schemas.microsoft.com/office/drawing/2014/main" id="{EBFB4870-4A65-80D7-3C3B-CC8286F55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9532" y="4992696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Network diagram with solid fill">
              <a:extLst>
                <a:ext uri="{FF2B5EF4-FFF2-40B4-BE49-F238E27FC236}">
                  <a16:creationId xmlns:a16="http://schemas.microsoft.com/office/drawing/2014/main" id="{EAF6A682-41DF-54AD-582D-4967FA5A3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573745" y="4984399"/>
              <a:ext cx="914401" cy="914401"/>
            </a:xfrm>
            <a:prstGeom prst="rect">
              <a:avLst/>
            </a:prstGeom>
          </p:spPr>
        </p:pic>
        <p:pic>
          <p:nvPicPr>
            <p:cNvPr id="45" name="Graphic 44" descr="Server with solid fill">
              <a:extLst>
                <a:ext uri="{FF2B5EF4-FFF2-40B4-BE49-F238E27FC236}">
                  <a16:creationId xmlns:a16="http://schemas.microsoft.com/office/drawing/2014/main" id="{0B3EFB95-9AFE-E77E-E1EF-BCFA87DD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27447" y="5116397"/>
              <a:ext cx="666998" cy="66699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EB9AF4-C8AB-44EE-DCBB-207B5523A980}"/>
                </a:ext>
              </a:extLst>
            </p:cNvPr>
            <p:cNvSpPr txBox="1"/>
            <p:nvPr/>
          </p:nvSpPr>
          <p:spPr>
            <a:xfrm>
              <a:off x="8177066" y="5100355"/>
              <a:ext cx="20794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Data &amp; Compute </a:t>
              </a:r>
            </a:p>
            <a:p>
              <a:pPr algn="ctr"/>
              <a:r>
                <a:rPr lang="en-US" sz="20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Infrastructure</a:t>
              </a:r>
            </a:p>
          </p:txBody>
        </p:sp>
        <p:pic>
          <p:nvPicPr>
            <p:cNvPr id="43" name="Graphic 42" descr="Server with solid fill">
              <a:extLst>
                <a:ext uri="{FF2B5EF4-FFF2-40B4-BE49-F238E27FC236}">
                  <a16:creationId xmlns:a16="http://schemas.microsoft.com/office/drawing/2014/main" id="{84EECAAF-7520-11CD-4BDD-1A7463E1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78555" y="5116397"/>
              <a:ext cx="666998" cy="666998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A46622-FC2C-E2E7-C258-A5EA74702278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880ACF3-543A-0808-A67D-D44387D93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498" y="617219"/>
            <a:ext cx="5765118" cy="401782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A7C1A6D1-D6BA-4CC7-2FF1-EC89F53E4DB9}"/>
              </a:ext>
            </a:extLst>
          </p:cNvPr>
          <p:cNvGrpSpPr/>
          <p:nvPr/>
        </p:nvGrpSpPr>
        <p:grpSpPr>
          <a:xfrm>
            <a:off x="2805613" y="3934155"/>
            <a:ext cx="2071997" cy="2709362"/>
            <a:chOff x="2805613" y="3934155"/>
            <a:chExt cx="2071997" cy="2709362"/>
          </a:xfrm>
        </p:grpSpPr>
        <p:pic>
          <p:nvPicPr>
            <p:cNvPr id="25" name="Graphic 24" descr="Stream with solid fill">
              <a:extLst>
                <a:ext uri="{FF2B5EF4-FFF2-40B4-BE49-F238E27FC236}">
                  <a16:creationId xmlns:a16="http://schemas.microsoft.com/office/drawing/2014/main" id="{9635E515-A9B5-2D88-2040-E98FDBF2D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03906" y="4267691"/>
              <a:ext cx="698910" cy="698910"/>
            </a:xfrm>
            <a:prstGeom prst="rect">
              <a:avLst/>
            </a:prstGeom>
          </p:spPr>
        </p:pic>
        <p:pic>
          <p:nvPicPr>
            <p:cNvPr id="30" name="Graphic 29" descr="Cell Tower with solid fill">
              <a:extLst>
                <a:ext uri="{FF2B5EF4-FFF2-40B4-BE49-F238E27FC236}">
                  <a16:creationId xmlns:a16="http://schemas.microsoft.com/office/drawing/2014/main" id="{63D4F1FF-DA33-CD95-3E25-18F697CD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54044" y="5944607"/>
              <a:ext cx="698910" cy="698910"/>
            </a:xfrm>
            <a:prstGeom prst="rect">
              <a:avLst/>
            </a:prstGeom>
          </p:spPr>
        </p:pic>
        <p:pic>
          <p:nvPicPr>
            <p:cNvPr id="51" name="Graphic 50" descr="Internet Of Things with solid fill">
              <a:extLst>
                <a:ext uri="{FF2B5EF4-FFF2-40B4-BE49-F238E27FC236}">
                  <a16:creationId xmlns:a16="http://schemas.microsoft.com/office/drawing/2014/main" id="{9498C2E3-0E3A-7C04-2428-0380BE4C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9388" y="4986245"/>
              <a:ext cx="948222" cy="948222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1256A8-16A3-0734-4608-FD8288C1265D}"/>
                </a:ext>
              </a:extLst>
            </p:cNvPr>
            <p:cNvSpPr txBox="1"/>
            <p:nvPr/>
          </p:nvSpPr>
          <p:spPr>
            <a:xfrm>
              <a:off x="3351672" y="3934155"/>
              <a:ext cx="14125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229BB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IoT Sensors</a:t>
              </a:r>
              <a:endParaRPr lang="en-US" sz="2000" b="1" dirty="0">
                <a:solidFill>
                  <a:srgbClr val="F229BB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629F8B-AC57-A040-C0F6-76A157C9D7E7}"/>
                </a:ext>
              </a:extLst>
            </p:cNvPr>
            <p:cNvSpPr txBox="1"/>
            <p:nvPr/>
          </p:nvSpPr>
          <p:spPr>
            <a:xfrm>
              <a:off x="2805613" y="4716287"/>
              <a:ext cx="1317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229BB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Blockchain</a:t>
              </a:r>
              <a:endParaRPr lang="en-US" sz="2000" b="1" dirty="0">
                <a:solidFill>
                  <a:srgbClr val="F229BB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C7989F-9B1F-4F2C-E030-8C4BA6AF8433}"/>
                </a:ext>
              </a:extLst>
            </p:cNvPr>
            <p:cNvSpPr txBox="1"/>
            <p:nvPr/>
          </p:nvSpPr>
          <p:spPr>
            <a:xfrm>
              <a:off x="2813628" y="6085873"/>
              <a:ext cx="1301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229BB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Public info</a:t>
              </a:r>
              <a:endParaRPr lang="en-US" sz="2000" b="1" dirty="0">
                <a:solidFill>
                  <a:srgbClr val="F229BB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  <p:pic>
          <p:nvPicPr>
            <p:cNvPr id="60" name="Graphic 59" descr="Blockchain with solid fill">
              <a:extLst>
                <a:ext uri="{FF2B5EF4-FFF2-40B4-BE49-F238E27FC236}">
                  <a16:creationId xmlns:a16="http://schemas.microsoft.com/office/drawing/2014/main" id="{D8FB45D1-8DEA-834A-F332-BEF3312FD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150642" y="5100355"/>
              <a:ext cx="601450" cy="60145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4213BFC-11DB-C78D-1ECA-4868F41D15DC}"/>
              </a:ext>
            </a:extLst>
          </p:cNvPr>
          <p:cNvGrpSpPr/>
          <p:nvPr/>
        </p:nvGrpSpPr>
        <p:grpSpPr>
          <a:xfrm>
            <a:off x="9975401" y="4362853"/>
            <a:ext cx="2232297" cy="914400"/>
            <a:chOff x="9975401" y="4362853"/>
            <a:chExt cx="2232297" cy="9144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56DA433-19FE-672B-2546-8B1CED4E8A5B}"/>
                </a:ext>
              </a:extLst>
            </p:cNvPr>
            <p:cNvGrpSpPr/>
            <p:nvPr/>
          </p:nvGrpSpPr>
          <p:grpSpPr>
            <a:xfrm>
              <a:off x="9975401" y="4362853"/>
              <a:ext cx="914400" cy="914400"/>
              <a:chOff x="9841094" y="4351522"/>
              <a:chExt cx="914400" cy="91440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9F897B8-6214-912F-C5DE-6E6153A2B13B}"/>
                  </a:ext>
                </a:extLst>
              </p:cNvPr>
              <p:cNvSpPr/>
              <p:nvPr/>
            </p:nvSpPr>
            <p:spPr>
              <a:xfrm>
                <a:off x="9990172" y="4495585"/>
                <a:ext cx="632887" cy="63288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Graphic 57" descr="Badge Tick with solid fill">
                <a:extLst>
                  <a:ext uri="{FF2B5EF4-FFF2-40B4-BE49-F238E27FC236}">
                    <a16:creationId xmlns:a16="http://schemas.microsoft.com/office/drawing/2014/main" id="{B78DBAF5-6858-D171-3E97-12EB6F703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841094" y="4351522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6C304C1-D421-E89A-7BA8-00729A637BFB}"/>
                </a:ext>
              </a:extLst>
            </p:cNvPr>
            <p:cNvSpPr txBox="1"/>
            <p:nvPr/>
          </p:nvSpPr>
          <p:spPr>
            <a:xfrm>
              <a:off x="10729408" y="4636260"/>
              <a:ext cx="1478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4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Governance</a:t>
              </a:r>
              <a:endParaRPr lang="en-US" sz="2000" b="1" dirty="0">
                <a:solidFill>
                  <a:schemeClr val="accent4"/>
                </a:solidFill>
                <a:latin typeface="Yu Gothic UI" panose="020B0500000000000000" pitchFamily="34" charset="-128"/>
                <a:ea typeface="Yu Gothic UI" panose="020B0500000000000000" pitchFamily="34" charset="-128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E42A786-E789-D33A-6297-8BB793A3352C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0452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6D3E36-0ADE-88C7-066A-8E905FD7CFA2}"/>
              </a:ext>
            </a:extLst>
          </p:cNvPr>
          <p:cNvSpPr txBox="1"/>
          <p:nvPr/>
        </p:nvSpPr>
        <p:spPr>
          <a:xfrm>
            <a:off x="2708910" y="6549390"/>
            <a:ext cx="154305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C4053-2DBF-2772-AF62-16BBE589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40" y="2199181"/>
            <a:ext cx="3804557" cy="239301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1D45C5-9113-782C-A78C-964F7CC25585}"/>
              </a:ext>
            </a:extLst>
          </p:cNvPr>
          <p:cNvGrpSpPr/>
          <p:nvPr/>
        </p:nvGrpSpPr>
        <p:grpSpPr>
          <a:xfrm>
            <a:off x="7138535" y="2248167"/>
            <a:ext cx="4484617" cy="2075614"/>
            <a:chOff x="4763635" y="2355541"/>
            <a:chExt cx="4484617" cy="2075614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5502554-A893-D5C2-FD65-3EE41ACF5465}"/>
                </a:ext>
              </a:extLst>
            </p:cNvPr>
            <p:cNvSpPr/>
            <p:nvPr/>
          </p:nvSpPr>
          <p:spPr>
            <a:xfrm rot="5400000">
              <a:off x="4476162" y="3435048"/>
              <a:ext cx="808944" cy="233997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80FA75-7F93-A436-999C-70EC3C808A6E}"/>
                </a:ext>
              </a:extLst>
            </p:cNvPr>
            <p:cNvGrpSpPr/>
            <p:nvPr/>
          </p:nvGrpSpPr>
          <p:grpSpPr>
            <a:xfrm>
              <a:off x="5512071" y="2355541"/>
              <a:ext cx="3736181" cy="2075614"/>
              <a:chOff x="5512071" y="2355541"/>
              <a:chExt cx="3736181" cy="207561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1AD3DA-A8E3-19C5-1DCB-AA0C2D4F3BB7}"/>
                  </a:ext>
                </a:extLst>
              </p:cNvPr>
              <p:cNvGrpSpPr/>
              <p:nvPr/>
            </p:nvGrpSpPr>
            <p:grpSpPr>
              <a:xfrm>
                <a:off x="5512071" y="2355541"/>
                <a:ext cx="3736181" cy="2075614"/>
                <a:chOff x="4610120" y="2025241"/>
                <a:chExt cx="5050355" cy="2805696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59ACCE3E-1EB6-8BF7-AFB0-22A29F53AB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17200" y="2063044"/>
                  <a:ext cx="3343275" cy="2767893"/>
                </a:xfrm>
                <a:prstGeom prst="rect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</a:ln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8871F21-6883-36D0-01EE-0E353B697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610120" y="2025241"/>
                  <a:ext cx="1707080" cy="2805696"/>
                </a:xfrm>
                <a:prstGeom prst="rect">
                  <a:avLst/>
                </a:prstGeom>
              </p:spPr>
            </p:pic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8CDE803-474C-83FF-6386-1BDD07B26ACF}"/>
                  </a:ext>
                </a:extLst>
              </p:cNvPr>
              <p:cNvSpPr/>
              <p:nvPr/>
            </p:nvSpPr>
            <p:spPr>
              <a:xfrm>
                <a:off x="5528400" y="2355541"/>
                <a:ext cx="3712892" cy="2075614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F25D68-CF5F-47AD-18A2-EED133E23F2C}"/>
              </a:ext>
            </a:extLst>
          </p:cNvPr>
          <p:cNvSpPr/>
          <p:nvPr/>
        </p:nvSpPr>
        <p:spPr>
          <a:xfrm>
            <a:off x="8717359" y="4566630"/>
            <a:ext cx="17459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Actionable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FA884-1E9B-1302-CBAE-ABAB29B449DC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B790F8-D539-29DE-595D-A6F4ABF845E1}"/>
              </a:ext>
            </a:extLst>
          </p:cNvPr>
          <p:cNvSpPr txBox="1"/>
          <p:nvPr/>
        </p:nvSpPr>
        <p:spPr>
          <a:xfrm>
            <a:off x="2764229" y="44448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What we want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27F09B-2BF3-DFBD-5128-384A351C27F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9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BEE04-3546-4810-C25D-6AFC1837E991}"/>
              </a:ext>
            </a:extLst>
          </p:cNvPr>
          <p:cNvGrpSpPr/>
          <p:nvPr/>
        </p:nvGrpSpPr>
        <p:grpSpPr>
          <a:xfrm>
            <a:off x="6627448" y="1209860"/>
            <a:ext cx="993665" cy="1389928"/>
            <a:chOff x="6627448" y="1209860"/>
            <a:chExt cx="993665" cy="138992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240D117-AE3F-5989-271A-BD38993713D2}"/>
                </a:ext>
              </a:extLst>
            </p:cNvPr>
            <p:cNvSpPr/>
            <p:nvPr/>
          </p:nvSpPr>
          <p:spPr>
            <a:xfrm>
              <a:off x="6627448" y="1209860"/>
              <a:ext cx="993665" cy="9936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Robot Hand with solid fill">
              <a:extLst>
                <a:ext uri="{FF2B5EF4-FFF2-40B4-BE49-F238E27FC236}">
                  <a16:creationId xmlns:a16="http://schemas.microsoft.com/office/drawing/2014/main" id="{98A783D7-5F73-90C1-BDAE-CEF5865C9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57446" y="1379684"/>
              <a:ext cx="668801" cy="668801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B785A521-7A8D-68FA-F2FB-F83C7543D65C}"/>
                </a:ext>
              </a:extLst>
            </p:cNvPr>
            <p:cNvSpPr/>
            <p:nvPr/>
          </p:nvSpPr>
          <p:spPr>
            <a:xfrm rot="5400000">
              <a:off x="6922242" y="2267678"/>
              <a:ext cx="404076" cy="260144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A10A35-CD19-3D12-37BF-466CB5E997D5}"/>
              </a:ext>
            </a:extLst>
          </p:cNvPr>
          <p:cNvGrpSpPr/>
          <p:nvPr/>
        </p:nvGrpSpPr>
        <p:grpSpPr>
          <a:xfrm>
            <a:off x="4351743" y="1354032"/>
            <a:ext cx="2417716" cy="1159060"/>
            <a:chOff x="4351743" y="1354032"/>
            <a:chExt cx="2417716" cy="1159060"/>
          </a:xfrm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E2CE2C8-F931-6B27-6A5F-BB9371529642}"/>
                </a:ext>
              </a:extLst>
            </p:cNvPr>
            <p:cNvSpPr/>
            <p:nvPr/>
          </p:nvSpPr>
          <p:spPr>
            <a:xfrm rot="1369515">
              <a:off x="5138147" y="2219281"/>
              <a:ext cx="1631312" cy="293811"/>
            </a:xfrm>
            <a:prstGeom prst="rightArrow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5AC77E5-01E8-C3FD-1DE2-CCAC9DF8AF4B}"/>
                </a:ext>
              </a:extLst>
            </p:cNvPr>
            <p:cNvSpPr/>
            <p:nvPr/>
          </p:nvSpPr>
          <p:spPr>
            <a:xfrm>
              <a:off x="4351743" y="1354032"/>
              <a:ext cx="993665" cy="99366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EAC9581-852F-DEED-5DBA-24D7BB46A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633" y="1550066"/>
              <a:ext cx="618798" cy="6187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92BF31-AF97-3605-A397-B403C58ABC11}"/>
              </a:ext>
            </a:extLst>
          </p:cNvPr>
          <p:cNvGrpSpPr/>
          <p:nvPr/>
        </p:nvGrpSpPr>
        <p:grpSpPr>
          <a:xfrm>
            <a:off x="4351743" y="2597703"/>
            <a:ext cx="2283720" cy="993665"/>
            <a:chOff x="4351743" y="2597703"/>
            <a:chExt cx="2283720" cy="993665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67FB9E7C-E853-FB61-D84C-91E3DEBBA608}"/>
                </a:ext>
              </a:extLst>
            </p:cNvPr>
            <p:cNvSpPr/>
            <p:nvPr/>
          </p:nvSpPr>
          <p:spPr>
            <a:xfrm>
              <a:off x="5326603" y="2959100"/>
              <a:ext cx="1308860" cy="270871"/>
            </a:xfrm>
            <a:prstGeom prst="rightArrow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8F0DBC-3232-716B-877F-1AA8C3E4B594}"/>
                </a:ext>
              </a:extLst>
            </p:cNvPr>
            <p:cNvSpPr/>
            <p:nvPr/>
          </p:nvSpPr>
          <p:spPr>
            <a:xfrm>
              <a:off x="4351743" y="2597703"/>
              <a:ext cx="993665" cy="99366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eering Wheel with solid fill">
              <a:extLst>
                <a:ext uri="{FF2B5EF4-FFF2-40B4-BE49-F238E27FC236}">
                  <a16:creationId xmlns:a16="http://schemas.microsoft.com/office/drawing/2014/main" id="{6A64DED1-EA03-7821-BBC8-0BB12BB3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46746" y="2796805"/>
              <a:ext cx="595460" cy="59546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AC9989-1AD0-821D-F88D-6E3B1E8B181B}"/>
              </a:ext>
            </a:extLst>
          </p:cNvPr>
          <p:cNvGrpSpPr/>
          <p:nvPr/>
        </p:nvGrpSpPr>
        <p:grpSpPr>
          <a:xfrm>
            <a:off x="4311893" y="3680114"/>
            <a:ext cx="2457566" cy="1166051"/>
            <a:chOff x="4311893" y="3680114"/>
            <a:chExt cx="2457566" cy="1166051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9DC072D6-E5D7-BCDA-983F-4DBE0A6E8EC8}"/>
                </a:ext>
              </a:extLst>
            </p:cNvPr>
            <p:cNvSpPr/>
            <p:nvPr/>
          </p:nvSpPr>
          <p:spPr>
            <a:xfrm rot="20230485" flipV="1">
              <a:off x="5138147" y="3680114"/>
              <a:ext cx="1631312" cy="293811"/>
            </a:xfrm>
            <a:prstGeom prst="rightArrow">
              <a:avLst/>
            </a:prstGeom>
            <a:solidFill>
              <a:srgbClr val="00FA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15FC1B-563B-B140-0112-A6E729F9BFF6}"/>
                </a:ext>
              </a:extLst>
            </p:cNvPr>
            <p:cNvSpPr/>
            <p:nvPr/>
          </p:nvSpPr>
          <p:spPr>
            <a:xfrm>
              <a:off x="4311893" y="3852500"/>
              <a:ext cx="993665" cy="99366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FA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FB8CAD-706C-F1C6-4B6D-7A3DFE48939A}"/>
                </a:ext>
              </a:extLst>
            </p:cNvPr>
            <p:cNvGrpSpPr/>
            <p:nvPr/>
          </p:nvGrpSpPr>
          <p:grpSpPr>
            <a:xfrm>
              <a:off x="4454213" y="3990093"/>
              <a:ext cx="716218" cy="716218"/>
              <a:chOff x="7173229" y="4364759"/>
              <a:chExt cx="716218" cy="716218"/>
            </a:xfrm>
            <a:solidFill>
              <a:schemeClr val="tx1">
                <a:lumMod val="75000"/>
                <a:lumOff val="25000"/>
              </a:schemeClr>
            </a:solidFill>
          </p:grpSpPr>
          <p:pic>
            <p:nvPicPr>
              <p:cNvPr id="20" name="Graphic 19" descr="Car with solid fill">
                <a:extLst>
                  <a:ext uri="{FF2B5EF4-FFF2-40B4-BE49-F238E27FC236}">
                    <a16:creationId xmlns:a16="http://schemas.microsoft.com/office/drawing/2014/main" id="{0F1FD5D9-E55D-EE07-C8C9-24A513F73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73229" y="4364759"/>
                <a:ext cx="716218" cy="716218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CC732C0-DC34-B0F3-D5C5-6BC83DDB5147}"/>
                  </a:ext>
                </a:extLst>
              </p:cNvPr>
              <p:cNvSpPr/>
              <p:nvPr/>
            </p:nvSpPr>
            <p:spPr>
              <a:xfrm>
                <a:off x="7629592" y="4758364"/>
                <a:ext cx="145341" cy="1453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7ABDC05-C952-EBDB-5647-501CB7210D1F}"/>
                  </a:ext>
                </a:extLst>
              </p:cNvPr>
              <p:cNvSpPr/>
              <p:nvPr/>
            </p:nvSpPr>
            <p:spPr>
              <a:xfrm>
                <a:off x="7277098" y="4758364"/>
                <a:ext cx="145341" cy="14534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E04084-527C-F1D7-C101-8C30109424C9}"/>
              </a:ext>
            </a:extLst>
          </p:cNvPr>
          <p:cNvGrpSpPr/>
          <p:nvPr/>
        </p:nvGrpSpPr>
        <p:grpSpPr>
          <a:xfrm>
            <a:off x="7613099" y="2597703"/>
            <a:ext cx="1908825" cy="993665"/>
            <a:chOff x="7613099" y="2597703"/>
            <a:chExt cx="1908825" cy="993665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A19D826-B077-A485-1606-80CAF4D0EB57}"/>
                </a:ext>
              </a:extLst>
            </p:cNvPr>
            <p:cNvSpPr/>
            <p:nvPr/>
          </p:nvSpPr>
          <p:spPr>
            <a:xfrm>
              <a:off x="7613099" y="2959100"/>
              <a:ext cx="870501" cy="270871"/>
            </a:xfrm>
            <a:prstGeom prst="rightArrow">
              <a:avLst/>
            </a:prstGeom>
            <a:solidFill>
              <a:srgbClr val="0DED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4B9688-CC4C-492F-539D-A81D7C8E615A}"/>
                </a:ext>
              </a:extLst>
            </p:cNvPr>
            <p:cNvGrpSpPr/>
            <p:nvPr/>
          </p:nvGrpSpPr>
          <p:grpSpPr>
            <a:xfrm>
              <a:off x="8528259" y="2597703"/>
              <a:ext cx="993665" cy="993665"/>
              <a:chOff x="8528259" y="2597703"/>
              <a:chExt cx="993665" cy="99366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C52226-2961-F810-FC55-456DECDF35C6}"/>
                  </a:ext>
                </a:extLst>
              </p:cNvPr>
              <p:cNvSpPr/>
              <p:nvPr/>
            </p:nvSpPr>
            <p:spPr>
              <a:xfrm>
                <a:off x="8528259" y="2597703"/>
                <a:ext cx="993665" cy="993665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00F4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Graphic 22" descr="Car with solid fill">
                <a:extLst>
                  <a:ext uri="{FF2B5EF4-FFF2-40B4-BE49-F238E27FC236}">
                    <a16:creationId xmlns:a16="http://schemas.microsoft.com/office/drawing/2014/main" id="{0BEC6C0B-D7A6-2E52-28CD-53F2D0907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71941" y="263733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668848-D7E5-828B-E192-3D34C49ECF0A}"/>
              </a:ext>
            </a:extLst>
          </p:cNvPr>
          <p:cNvGrpSpPr/>
          <p:nvPr/>
        </p:nvGrpSpPr>
        <p:grpSpPr>
          <a:xfrm>
            <a:off x="6627448" y="2597703"/>
            <a:ext cx="993665" cy="993665"/>
            <a:chOff x="6627448" y="2597703"/>
            <a:chExt cx="993665" cy="99366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DBB571-F74B-5032-3405-59D4BB30D766}"/>
                </a:ext>
              </a:extLst>
            </p:cNvPr>
            <p:cNvSpPr/>
            <p:nvPr/>
          </p:nvSpPr>
          <p:spPr>
            <a:xfrm>
              <a:off x="6627448" y="2597703"/>
              <a:ext cx="993665" cy="993665"/>
            </a:xfrm>
            <a:prstGeom prst="ellipse">
              <a:avLst/>
            </a:prstGeom>
            <a:solidFill>
              <a:srgbClr val="0DED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Factory with solid fill">
              <a:extLst>
                <a:ext uri="{FF2B5EF4-FFF2-40B4-BE49-F238E27FC236}">
                  <a16:creationId xmlns:a16="http://schemas.microsoft.com/office/drawing/2014/main" id="{5DD70174-136C-57E3-426B-7B0D7C9D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97588" y="2676047"/>
              <a:ext cx="716218" cy="716218"/>
            </a:xfrm>
            <a:prstGeom prst="rect">
              <a:avLst/>
            </a:prstGeom>
          </p:spPr>
        </p:pic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124ECE-C82C-D863-FC6A-CA18B910310D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3B655C-83B5-2B1B-670D-8F1348CF38E1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BBC0A-26E8-E1C1-C3C1-6D926CF76F1B}"/>
              </a:ext>
            </a:extLst>
          </p:cNvPr>
          <p:cNvSpPr txBox="1"/>
          <p:nvPr/>
        </p:nvSpPr>
        <p:spPr>
          <a:xfrm>
            <a:off x="2822285" y="444481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Current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D00D0F-15DD-519C-E89A-185B4360B7AC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EB040D-F59E-44BF-5C90-14EC15FB4808}"/>
              </a:ext>
            </a:extLst>
          </p:cNvPr>
          <p:cNvGrpSpPr/>
          <p:nvPr/>
        </p:nvGrpSpPr>
        <p:grpSpPr>
          <a:xfrm>
            <a:off x="4207293" y="4504502"/>
            <a:ext cx="5573830" cy="2058124"/>
            <a:chOff x="4207293" y="4504502"/>
            <a:chExt cx="5573830" cy="205812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A06259B-5C3C-A2C8-3AD2-094192C6A58D}"/>
                </a:ext>
              </a:extLst>
            </p:cNvPr>
            <p:cNvGrpSpPr/>
            <p:nvPr/>
          </p:nvGrpSpPr>
          <p:grpSpPr>
            <a:xfrm>
              <a:off x="4207293" y="4504502"/>
              <a:ext cx="5573830" cy="1572463"/>
              <a:chOff x="4207293" y="4504502"/>
              <a:chExt cx="5573830" cy="1572463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919037-1096-68AB-6B33-C39589F27196}"/>
                  </a:ext>
                </a:extLst>
              </p:cNvPr>
              <p:cNvSpPr/>
              <p:nvPr/>
            </p:nvSpPr>
            <p:spPr>
              <a:xfrm>
                <a:off x="4207293" y="5024371"/>
                <a:ext cx="5573830" cy="1435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Graphic 1" descr="Table with solid fill">
                <a:extLst>
                  <a:ext uri="{FF2B5EF4-FFF2-40B4-BE49-F238E27FC236}">
                    <a16:creationId xmlns:a16="http://schemas.microsoft.com/office/drawing/2014/main" id="{1C089CBF-C651-1F07-BDB6-8A4B820CA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624596" y="5235486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3" name="Graphic 2" descr="Male profile outline">
                <a:extLst>
                  <a:ext uri="{FF2B5EF4-FFF2-40B4-BE49-F238E27FC236}">
                    <a16:creationId xmlns:a16="http://schemas.microsoft.com/office/drawing/2014/main" id="{C7C3CCC3-068D-A438-9DCD-8AA7B81F7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84086" y="5235486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8" name="Graphic 7" descr="Female Profile outline">
                <a:extLst>
                  <a:ext uri="{FF2B5EF4-FFF2-40B4-BE49-F238E27FC236}">
                    <a16:creationId xmlns:a16="http://schemas.microsoft.com/office/drawing/2014/main" id="{C26C14F0-6903-9CA0-3ACB-459444537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677923" y="5235486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25" name="Graphic 24" descr="Table with solid fill">
                <a:extLst>
                  <a:ext uri="{FF2B5EF4-FFF2-40B4-BE49-F238E27FC236}">
                    <a16:creationId xmlns:a16="http://schemas.microsoft.com/office/drawing/2014/main" id="{A6F36915-0B78-26E9-0331-15C9B5378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800254" y="5235486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27" name="Graphic 26" descr="Receiver with solid fill">
                <a:extLst>
                  <a:ext uri="{FF2B5EF4-FFF2-40B4-BE49-F238E27FC236}">
                    <a16:creationId xmlns:a16="http://schemas.microsoft.com/office/drawing/2014/main" id="{39990CCA-8575-8BC7-F494-B40500ECB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849592" y="5367075"/>
                <a:ext cx="453040" cy="453040"/>
              </a:xfrm>
              <a:prstGeom prst="rect">
                <a:avLst/>
              </a:prstGeom>
            </p:spPr>
          </p:pic>
          <p:pic>
            <p:nvPicPr>
              <p:cNvPr id="29" name="Graphic 28" descr="Server with solid fill">
                <a:extLst>
                  <a:ext uri="{FF2B5EF4-FFF2-40B4-BE49-F238E27FC236}">
                    <a16:creationId xmlns:a16="http://schemas.microsoft.com/office/drawing/2014/main" id="{AB14C2D9-FAAF-6E8F-435D-4B1C74AE3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734449" y="4504502"/>
                <a:ext cx="683325" cy="683325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4362E92-DDA8-A927-3304-AA47B1A1E226}"/>
                  </a:ext>
                </a:extLst>
              </p:cNvPr>
              <p:cNvSpPr/>
              <p:nvPr/>
            </p:nvSpPr>
            <p:spPr>
              <a:xfrm>
                <a:off x="4207293" y="6019220"/>
                <a:ext cx="5573830" cy="577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C34E0F-DF02-6BE1-0512-7622291BDC4C}"/>
                </a:ext>
              </a:extLst>
            </p:cNvPr>
            <p:cNvSpPr txBox="1"/>
            <p:nvPr/>
          </p:nvSpPr>
          <p:spPr>
            <a:xfrm>
              <a:off x="5326603" y="6100961"/>
              <a:ext cx="390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People, ERP &amp; Spreadsheets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5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67FB9E7C-E853-FB61-D84C-91E3DEBBA608}"/>
              </a:ext>
            </a:extLst>
          </p:cNvPr>
          <p:cNvSpPr/>
          <p:nvPr/>
        </p:nvSpPr>
        <p:spPr>
          <a:xfrm>
            <a:off x="5326603" y="2959100"/>
            <a:ext cx="1308860" cy="270871"/>
          </a:xfrm>
          <a:prstGeom prst="rightArrow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2CE2C8-F931-6B27-6A5F-BB9371529642}"/>
              </a:ext>
            </a:extLst>
          </p:cNvPr>
          <p:cNvSpPr/>
          <p:nvPr/>
        </p:nvSpPr>
        <p:spPr>
          <a:xfrm rot="1369515">
            <a:off x="5138147" y="2219281"/>
            <a:ext cx="1631312" cy="293811"/>
          </a:xfrm>
          <a:prstGeom prst="rightArrow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DC072D6-E5D7-BCDA-983F-4DBE0A6E8EC8}"/>
              </a:ext>
            </a:extLst>
          </p:cNvPr>
          <p:cNvSpPr/>
          <p:nvPr/>
        </p:nvSpPr>
        <p:spPr>
          <a:xfrm rot="20230485" flipV="1">
            <a:off x="5138147" y="3680114"/>
            <a:ext cx="1631312" cy="293811"/>
          </a:xfrm>
          <a:prstGeom prst="rightArrow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40D117-AE3F-5989-271A-BD38993713D2}"/>
              </a:ext>
            </a:extLst>
          </p:cNvPr>
          <p:cNvSpPr/>
          <p:nvPr/>
        </p:nvSpPr>
        <p:spPr>
          <a:xfrm>
            <a:off x="6627448" y="1209860"/>
            <a:ext cx="993665" cy="9936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obot Hand with solid fill">
            <a:extLst>
              <a:ext uri="{FF2B5EF4-FFF2-40B4-BE49-F238E27FC236}">
                <a16:creationId xmlns:a16="http://schemas.microsoft.com/office/drawing/2014/main" id="{98A783D7-5F73-90C1-BDAE-CEF5865C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7446" y="1379684"/>
            <a:ext cx="668801" cy="668801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785A521-7A8D-68FA-F2FB-F83C7543D65C}"/>
              </a:ext>
            </a:extLst>
          </p:cNvPr>
          <p:cNvSpPr/>
          <p:nvPr/>
        </p:nvSpPr>
        <p:spPr>
          <a:xfrm rot="5400000">
            <a:off x="6922242" y="2267678"/>
            <a:ext cx="404076" cy="260144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A19D826-B077-A485-1606-80CAF4D0EB57}"/>
              </a:ext>
            </a:extLst>
          </p:cNvPr>
          <p:cNvSpPr/>
          <p:nvPr/>
        </p:nvSpPr>
        <p:spPr>
          <a:xfrm>
            <a:off x="7613099" y="2959100"/>
            <a:ext cx="870501" cy="270871"/>
          </a:xfrm>
          <a:prstGeom prst="rightArrow">
            <a:avLst/>
          </a:prstGeom>
          <a:solidFill>
            <a:srgbClr val="0DED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C52226-2961-F810-FC55-456DECDF35C6}"/>
              </a:ext>
            </a:extLst>
          </p:cNvPr>
          <p:cNvSpPr/>
          <p:nvPr/>
        </p:nvSpPr>
        <p:spPr>
          <a:xfrm>
            <a:off x="8528259" y="2597703"/>
            <a:ext cx="993665" cy="9936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F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DBB571-F74B-5032-3405-59D4BB30D766}"/>
              </a:ext>
            </a:extLst>
          </p:cNvPr>
          <p:cNvSpPr/>
          <p:nvPr/>
        </p:nvSpPr>
        <p:spPr>
          <a:xfrm>
            <a:off x="6627448" y="2597703"/>
            <a:ext cx="993665" cy="993665"/>
          </a:xfrm>
          <a:prstGeom prst="ellipse">
            <a:avLst/>
          </a:prstGeom>
          <a:solidFill>
            <a:srgbClr val="0DED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8F0DBC-3232-716B-877F-1AA8C3E4B594}"/>
              </a:ext>
            </a:extLst>
          </p:cNvPr>
          <p:cNvSpPr/>
          <p:nvPr/>
        </p:nvSpPr>
        <p:spPr>
          <a:xfrm>
            <a:off x="4351743" y="2597703"/>
            <a:ext cx="993665" cy="9936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AC77E5-01E8-C3FD-1DE2-CCAC9DF8AF4B}"/>
              </a:ext>
            </a:extLst>
          </p:cNvPr>
          <p:cNvSpPr/>
          <p:nvPr/>
        </p:nvSpPr>
        <p:spPr>
          <a:xfrm>
            <a:off x="4351743" y="1354032"/>
            <a:ext cx="993665" cy="9936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15FC1B-563B-B140-0112-A6E729F9BFF6}"/>
              </a:ext>
            </a:extLst>
          </p:cNvPr>
          <p:cNvSpPr/>
          <p:nvPr/>
        </p:nvSpPr>
        <p:spPr>
          <a:xfrm>
            <a:off x="4311893" y="3852500"/>
            <a:ext cx="993665" cy="993665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FA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AC9581-852F-DEED-5DBA-24D7BB46A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33" y="1550066"/>
            <a:ext cx="618798" cy="6187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18" name="Graphic 17" descr="Steering Wheel with solid fill">
            <a:extLst>
              <a:ext uri="{FF2B5EF4-FFF2-40B4-BE49-F238E27FC236}">
                <a16:creationId xmlns:a16="http://schemas.microsoft.com/office/drawing/2014/main" id="{6A64DED1-EA03-7821-BBC8-0BB12BB34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6746" y="2796805"/>
            <a:ext cx="595460" cy="59546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CFB8CAD-706C-F1C6-4B6D-7A3DFE48939A}"/>
              </a:ext>
            </a:extLst>
          </p:cNvPr>
          <p:cNvGrpSpPr/>
          <p:nvPr/>
        </p:nvGrpSpPr>
        <p:grpSpPr>
          <a:xfrm>
            <a:off x="4454213" y="3990093"/>
            <a:ext cx="716218" cy="716218"/>
            <a:chOff x="7173229" y="4364759"/>
            <a:chExt cx="716218" cy="716218"/>
          </a:xfrm>
          <a:solidFill>
            <a:schemeClr val="tx1">
              <a:lumMod val="75000"/>
              <a:lumOff val="25000"/>
            </a:schemeClr>
          </a:solidFill>
        </p:grpSpPr>
        <p:pic>
          <p:nvPicPr>
            <p:cNvPr id="20" name="Graphic 19" descr="Car with solid fill">
              <a:extLst>
                <a:ext uri="{FF2B5EF4-FFF2-40B4-BE49-F238E27FC236}">
                  <a16:creationId xmlns:a16="http://schemas.microsoft.com/office/drawing/2014/main" id="{0F1FD5D9-E55D-EE07-C8C9-24A513F7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3229" y="4364759"/>
              <a:ext cx="716218" cy="716218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CC732C0-DC34-B0F3-D5C5-6BC83DDB5147}"/>
                </a:ext>
              </a:extLst>
            </p:cNvPr>
            <p:cNvSpPr/>
            <p:nvPr/>
          </p:nvSpPr>
          <p:spPr>
            <a:xfrm>
              <a:off x="7629592" y="4758364"/>
              <a:ext cx="145341" cy="1453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7ABDC05-C952-EBDB-5647-501CB7210D1F}"/>
                </a:ext>
              </a:extLst>
            </p:cNvPr>
            <p:cNvSpPr/>
            <p:nvPr/>
          </p:nvSpPr>
          <p:spPr>
            <a:xfrm>
              <a:off x="7277098" y="4758364"/>
              <a:ext cx="145341" cy="1453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Graphic 22" descr="Car with solid fill">
            <a:extLst>
              <a:ext uri="{FF2B5EF4-FFF2-40B4-BE49-F238E27FC236}">
                <a16:creationId xmlns:a16="http://schemas.microsoft.com/office/drawing/2014/main" id="{0BEC6C0B-D7A6-2E52-28CD-53F2D0907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71941" y="2637335"/>
            <a:ext cx="914400" cy="914400"/>
          </a:xfrm>
          <a:prstGeom prst="rect">
            <a:avLst/>
          </a:prstGeom>
        </p:spPr>
      </p:pic>
      <p:pic>
        <p:nvPicPr>
          <p:cNvPr id="24" name="Graphic 23" descr="Factory with solid fill">
            <a:extLst>
              <a:ext uri="{FF2B5EF4-FFF2-40B4-BE49-F238E27FC236}">
                <a16:creationId xmlns:a16="http://schemas.microsoft.com/office/drawing/2014/main" id="{5DD70174-136C-57E3-426B-7B0D7C9D7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97588" y="2676047"/>
            <a:ext cx="716218" cy="71621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124ECE-C82C-D863-FC6A-CA18B910310D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59F1D3-B250-7A21-A56D-C973AD418ED7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428705-4619-6438-30D1-0753A5810E42}"/>
              </a:ext>
            </a:extLst>
          </p:cNvPr>
          <p:cNvSpPr txBox="1"/>
          <p:nvPr/>
        </p:nvSpPr>
        <p:spPr>
          <a:xfrm>
            <a:off x="2822285" y="444481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Intelligent Supply Chains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51D19F-1733-9750-30A6-1E323EA5DDA5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212509-68C2-91D7-27E3-445E541FF7F4}"/>
              </a:ext>
            </a:extLst>
          </p:cNvPr>
          <p:cNvGrpSpPr/>
          <p:nvPr/>
        </p:nvGrpSpPr>
        <p:grpSpPr>
          <a:xfrm>
            <a:off x="3617444" y="1416724"/>
            <a:ext cx="6420776" cy="5114213"/>
            <a:chOff x="3617444" y="1416724"/>
            <a:chExt cx="6420776" cy="51142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9900444-56A3-C585-BC74-252823063AE9}"/>
                </a:ext>
              </a:extLst>
            </p:cNvPr>
            <p:cNvGrpSpPr/>
            <p:nvPr/>
          </p:nvGrpSpPr>
          <p:grpSpPr>
            <a:xfrm>
              <a:off x="3617444" y="1416724"/>
              <a:ext cx="6420776" cy="4660241"/>
              <a:chOff x="3617444" y="1416724"/>
              <a:chExt cx="6420776" cy="466024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F919037-1096-68AB-6B33-C39589F27196}"/>
                  </a:ext>
                </a:extLst>
              </p:cNvPr>
              <p:cNvSpPr/>
              <p:nvPr/>
            </p:nvSpPr>
            <p:spPr>
              <a:xfrm>
                <a:off x="4207293" y="5024371"/>
                <a:ext cx="5573830" cy="1435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Graphic 2" descr="Male profile outline">
                <a:extLst>
                  <a:ext uri="{FF2B5EF4-FFF2-40B4-BE49-F238E27FC236}">
                    <a16:creationId xmlns:a16="http://schemas.microsoft.com/office/drawing/2014/main" id="{C7C3CCC3-068D-A438-9DCD-8AA7B81F7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784086" y="4384586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8" name="Graphic 7" descr="Female Profile outline">
                <a:extLst>
                  <a:ext uri="{FF2B5EF4-FFF2-40B4-BE49-F238E27FC236}">
                    <a16:creationId xmlns:a16="http://schemas.microsoft.com/office/drawing/2014/main" id="{C26C14F0-6903-9CA0-3ACB-459444537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677923" y="4384586"/>
                <a:ext cx="716218" cy="716218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4362E92-DDA8-A927-3304-AA47B1A1E226}"/>
                  </a:ext>
                </a:extLst>
              </p:cNvPr>
              <p:cNvSpPr/>
              <p:nvPr/>
            </p:nvSpPr>
            <p:spPr>
              <a:xfrm>
                <a:off x="4207293" y="6019220"/>
                <a:ext cx="5573830" cy="5774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Robot with solid fill">
                <a:extLst>
                  <a:ext uri="{FF2B5EF4-FFF2-40B4-BE49-F238E27FC236}">
                    <a16:creationId xmlns:a16="http://schemas.microsoft.com/office/drawing/2014/main" id="{7F3DEED0-5E47-0945-B1E6-1EDFCD5B2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111474" y="5304069"/>
                <a:ext cx="600292" cy="600292"/>
              </a:xfrm>
              <a:prstGeom prst="rect">
                <a:avLst/>
              </a:prstGeom>
            </p:spPr>
          </p:pic>
          <p:pic>
            <p:nvPicPr>
              <p:cNvPr id="28" name="Graphic 27" descr="Playbook with solid fill">
                <a:extLst>
                  <a:ext uri="{FF2B5EF4-FFF2-40B4-BE49-F238E27FC236}">
                    <a16:creationId xmlns:a16="http://schemas.microsoft.com/office/drawing/2014/main" id="{3E296DC6-20FB-0C8D-BE68-8988072F8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432028" y="5259401"/>
                <a:ext cx="716218" cy="716218"/>
              </a:xfrm>
              <a:prstGeom prst="rect">
                <a:avLst/>
              </a:prstGeom>
            </p:spPr>
          </p:pic>
          <p:pic>
            <p:nvPicPr>
              <p:cNvPr id="31" name="Graphic 30" descr="Database with solid fill">
                <a:extLst>
                  <a:ext uri="{FF2B5EF4-FFF2-40B4-BE49-F238E27FC236}">
                    <a16:creationId xmlns:a16="http://schemas.microsoft.com/office/drawing/2014/main" id="{13280C58-749D-BD30-5B00-00B8DD56B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142947" y="5344115"/>
                <a:ext cx="555543" cy="555543"/>
              </a:xfrm>
              <a:prstGeom prst="rect">
                <a:avLst/>
              </a:prstGeom>
            </p:spPr>
          </p:pic>
          <p:sp>
            <p:nvSpPr>
              <p:cNvPr id="32" name="Right Arrow 31">
                <a:extLst>
                  <a:ext uri="{FF2B5EF4-FFF2-40B4-BE49-F238E27FC236}">
                    <a16:creationId xmlns:a16="http://schemas.microsoft.com/office/drawing/2014/main" id="{75C9794D-5D08-5D08-BAF7-05A5E15F2B28}"/>
                  </a:ext>
                </a:extLst>
              </p:cNvPr>
              <p:cNvSpPr/>
              <p:nvPr/>
            </p:nvSpPr>
            <p:spPr>
              <a:xfrm>
                <a:off x="4798367" y="5510514"/>
                <a:ext cx="913217" cy="222744"/>
              </a:xfrm>
              <a:prstGeom prst="rightArrow">
                <a:avLst/>
              </a:prstGeom>
              <a:solidFill>
                <a:srgbClr val="F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 descr="Head with gears with solid fill">
                <a:extLst>
                  <a:ext uri="{FF2B5EF4-FFF2-40B4-BE49-F238E27FC236}">
                    <a16:creationId xmlns:a16="http://schemas.microsoft.com/office/drawing/2014/main" id="{3B64A1C5-82FF-BA30-9DB9-A0C030D62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771625" y="5339739"/>
                <a:ext cx="555543" cy="555543"/>
              </a:xfrm>
              <a:prstGeom prst="rect">
                <a:avLst/>
              </a:prstGeom>
            </p:spPr>
          </p:pic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3DE97534-A809-EA42-A6BE-315F124057B9}"/>
                  </a:ext>
                </a:extLst>
              </p:cNvPr>
              <p:cNvSpPr/>
              <p:nvPr/>
            </p:nvSpPr>
            <p:spPr>
              <a:xfrm>
                <a:off x="6437835" y="5506138"/>
                <a:ext cx="913217" cy="222744"/>
              </a:xfrm>
              <a:prstGeom prst="rightArrow">
                <a:avLst/>
              </a:prstGeom>
              <a:solidFill>
                <a:srgbClr val="F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ight Arrow 34">
                <a:extLst>
                  <a:ext uri="{FF2B5EF4-FFF2-40B4-BE49-F238E27FC236}">
                    <a16:creationId xmlns:a16="http://schemas.microsoft.com/office/drawing/2014/main" id="{B9E563B5-9FC7-FF4E-9BDF-BED1125E818B}"/>
                  </a:ext>
                </a:extLst>
              </p:cNvPr>
              <p:cNvSpPr/>
              <p:nvPr/>
            </p:nvSpPr>
            <p:spPr>
              <a:xfrm>
                <a:off x="8198257" y="5506138"/>
                <a:ext cx="913217" cy="222744"/>
              </a:xfrm>
              <a:prstGeom prst="rightArrow">
                <a:avLst/>
              </a:prstGeom>
              <a:solidFill>
                <a:srgbClr val="FF9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Internet Of Things with solid fill">
                <a:extLst>
                  <a:ext uri="{FF2B5EF4-FFF2-40B4-BE49-F238E27FC236}">
                    <a16:creationId xmlns:a16="http://schemas.microsoft.com/office/drawing/2014/main" id="{B2144D97-1E99-B83C-71F3-9ED671514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99406" y="43027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Stream with solid fill">
                <a:extLst>
                  <a:ext uri="{FF2B5EF4-FFF2-40B4-BE49-F238E27FC236}">
                    <a16:creationId xmlns:a16="http://schemas.microsoft.com/office/drawing/2014/main" id="{7DC17DEB-2AB8-84F4-761D-B9147486D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668831" y="1550066"/>
                <a:ext cx="579935" cy="579935"/>
              </a:xfrm>
              <a:prstGeom prst="rect">
                <a:avLst/>
              </a:prstGeom>
            </p:spPr>
          </p:pic>
          <p:pic>
            <p:nvPicPr>
              <p:cNvPr id="42" name="Graphic 41" descr="Stream with solid fill">
                <a:extLst>
                  <a:ext uri="{FF2B5EF4-FFF2-40B4-BE49-F238E27FC236}">
                    <a16:creationId xmlns:a16="http://schemas.microsoft.com/office/drawing/2014/main" id="{F3B9957B-3DD9-48A3-CFA0-9BE92A254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630896" y="2817999"/>
                <a:ext cx="579935" cy="579935"/>
              </a:xfrm>
              <a:prstGeom prst="rect">
                <a:avLst/>
              </a:prstGeom>
            </p:spPr>
          </p:pic>
          <p:pic>
            <p:nvPicPr>
              <p:cNvPr id="43" name="Graphic 42" descr="Stream with solid fill">
                <a:extLst>
                  <a:ext uri="{FF2B5EF4-FFF2-40B4-BE49-F238E27FC236}">
                    <a16:creationId xmlns:a16="http://schemas.microsoft.com/office/drawing/2014/main" id="{CDDE6770-CC03-D57F-E603-4364851E5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617444" y="4012797"/>
                <a:ext cx="579935" cy="579935"/>
              </a:xfrm>
              <a:prstGeom prst="rect">
                <a:avLst/>
              </a:prstGeom>
            </p:spPr>
          </p:pic>
          <p:pic>
            <p:nvPicPr>
              <p:cNvPr id="44" name="Graphic 43" descr="Stream with solid fill">
                <a:extLst>
                  <a:ext uri="{FF2B5EF4-FFF2-40B4-BE49-F238E27FC236}">
                    <a16:creationId xmlns:a16="http://schemas.microsoft.com/office/drawing/2014/main" id="{CFE257F3-22AB-D71A-1E51-18582BB85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703179" y="1416724"/>
                <a:ext cx="579935" cy="579935"/>
              </a:xfrm>
              <a:prstGeom prst="rect">
                <a:avLst/>
              </a:prstGeom>
            </p:spPr>
          </p:pic>
          <p:pic>
            <p:nvPicPr>
              <p:cNvPr id="45" name="Graphic 44" descr="Stream with solid fill">
                <a:extLst>
                  <a:ext uri="{FF2B5EF4-FFF2-40B4-BE49-F238E27FC236}">
                    <a16:creationId xmlns:a16="http://schemas.microsoft.com/office/drawing/2014/main" id="{AB695D3A-AC7B-4283-9D3B-F98B73B2C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32028" y="2357364"/>
                <a:ext cx="579935" cy="579935"/>
              </a:xfrm>
              <a:prstGeom prst="rect">
                <a:avLst/>
              </a:prstGeom>
            </p:spPr>
          </p:pic>
          <p:pic>
            <p:nvPicPr>
              <p:cNvPr id="46" name="Graphic 45" descr="Stream with solid fill">
                <a:extLst>
                  <a:ext uri="{FF2B5EF4-FFF2-40B4-BE49-F238E27FC236}">
                    <a16:creationId xmlns:a16="http://schemas.microsoft.com/office/drawing/2014/main" id="{27BF92A2-0720-B945-4C45-106341817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458285" y="2307734"/>
                <a:ext cx="579935" cy="57993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04D802-C294-2F37-DBAF-0F5900494BB3}"/>
                </a:ext>
              </a:extLst>
            </p:cNvPr>
            <p:cNvSpPr txBox="1"/>
            <p:nvPr/>
          </p:nvSpPr>
          <p:spPr>
            <a:xfrm>
              <a:off x="6420324" y="6069272"/>
              <a:ext cx="16401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Intelligence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07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C52071-8390-F6F4-2A83-FE22839880FD}"/>
              </a:ext>
            </a:extLst>
          </p:cNvPr>
          <p:cNvSpPr txBox="1"/>
          <p:nvPr/>
        </p:nvSpPr>
        <p:spPr>
          <a:xfrm>
            <a:off x="8270381" y="1939288"/>
            <a:ext cx="2117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“Resilient”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474D-D16F-9A82-F248-A944DD3D2B5E}"/>
              </a:ext>
            </a:extLst>
          </p:cNvPr>
          <p:cNvSpPr txBox="1"/>
          <p:nvPr/>
        </p:nvSpPr>
        <p:spPr>
          <a:xfrm>
            <a:off x="3082204" y="1939287"/>
            <a:ext cx="2048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“Efficient”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434581-B51A-F779-3D4E-DBE5E35DAC39}"/>
              </a:ext>
            </a:extLst>
          </p:cNvPr>
          <p:cNvGrpSpPr/>
          <p:nvPr/>
        </p:nvGrpSpPr>
        <p:grpSpPr>
          <a:xfrm>
            <a:off x="3082204" y="2670989"/>
            <a:ext cx="7992150" cy="584775"/>
            <a:chOff x="3082204" y="2670989"/>
            <a:chExt cx="7992150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B19A73-57D5-7C29-3E71-74811D7E8E64}"/>
                </a:ext>
              </a:extLst>
            </p:cNvPr>
            <p:cNvSpPr txBox="1"/>
            <p:nvPr/>
          </p:nvSpPr>
          <p:spPr>
            <a:xfrm>
              <a:off x="3082204" y="2670989"/>
              <a:ext cx="2600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Less inventory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E0526A-9D1E-2605-FA18-893CC3B5F887}"/>
                </a:ext>
              </a:extLst>
            </p:cNvPr>
            <p:cNvSpPr txBox="1"/>
            <p:nvPr/>
          </p:nvSpPr>
          <p:spPr>
            <a:xfrm>
              <a:off x="8270381" y="2670989"/>
              <a:ext cx="28039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More inventory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CF2038-A476-3C40-81B2-BF80F2F9C3F0}"/>
              </a:ext>
            </a:extLst>
          </p:cNvPr>
          <p:cNvGrpSpPr/>
          <p:nvPr/>
        </p:nvGrpSpPr>
        <p:grpSpPr>
          <a:xfrm>
            <a:off x="3082204" y="3370199"/>
            <a:ext cx="8915479" cy="612192"/>
            <a:chOff x="3082204" y="3370199"/>
            <a:chExt cx="8915479" cy="61219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72E862-BA3D-082F-F451-F3EC0981E7D7}"/>
                </a:ext>
              </a:extLst>
            </p:cNvPr>
            <p:cNvSpPr txBox="1"/>
            <p:nvPr/>
          </p:nvSpPr>
          <p:spPr>
            <a:xfrm>
              <a:off x="3082204" y="3397616"/>
              <a:ext cx="2879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Single Suppliers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0A4180-9412-4F77-0CA2-36842403656F}"/>
                </a:ext>
              </a:extLst>
            </p:cNvPr>
            <p:cNvSpPr txBox="1"/>
            <p:nvPr/>
          </p:nvSpPr>
          <p:spPr>
            <a:xfrm>
              <a:off x="8270381" y="3370199"/>
              <a:ext cx="3727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Redundant Suppliers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A27116-F656-708D-7A98-E2FCDA41F252}"/>
              </a:ext>
            </a:extLst>
          </p:cNvPr>
          <p:cNvGrpSpPr/>
          <p:nvPr/>
        </p:nvGrpSpPr>
        <p:grpSpPr>
          <a:xfrm>
            <a:off x="3082204" y="4768619"/>
            <a:ext cx="8037034" cy="667027"/>
            <a:chOff x="3082204" y="4768619"/>
            <a:chExt cx="8037034" cy="667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D07453-5EBD-6A6D-A58A-E002A2F51F46}"/>
                </a:ext>
              </a:extLst>
            </p:cNvPr>
            <p:cNvSpPr txBox="1"/>
            <p:nvPr/>
          </p:nvSpPr>
          <p:spPr>
            <a:xfrm>
              <a:off x="3082204" y="4850871"/>
              <a:ext cx="10021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Lean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FA85CD-9CE2-6AA3-32C0-7987C0E1BDC3}"/>
                </a:ext>
              </a:extLst>
            </p:cNvPr>
            <p:cNvSpPr txBox="1"/>
            <p:nvPr/>
          </p:nvSpPr>
          <p:spPr>
            <a:xfrm>
              <a:off x="8270381" y="4768619"/>
              <a:ext cx="2848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Excess Capacity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BAE6E2-D299-6D59-4223-BA25CBF2EA15}"/>
              </a:ext>
            </a:extLst>
          </p:cNvPr>
          <p:cNvGrpSpPr/>
          <p:nvPr/>
        </p:nvGrpSpPr>
        <p:grpSpPr>
          <a:xfrm>
            <a:off x="3082204" y="4069409"/>
            <a:ext cx="6860430" cy="639609"/>
            <a:chOff x="3082204" y="4069409"/>
            <a:chExt cx="6860430" cy="6396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4FEE51-505C-8E64-8017-A87B9E4F6DF4}"/>
                </a:ext>
              </a:extLst>
            </p:cNvPr>
            <p:cNvSpPr txBox="1"/>
            <p:nvPr/>
          </p:nvSpPr>
          <p:spPr>
            <a:xfrm>
              <a:off x="3082204" y="4124243"/>
              <a:ext cx="12923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Global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D7AC1A-DD60-0D6E-1B4B-1AF817C23261}"/>
                </a:ext>
              </a:extLst>
            </p:cNvPr>
            <p:cNvSpPr txBox="1"/>
            <p:nvPr/>
          </p:nvSpPr>
          <p:spPr>
            <a:xfrm>
              <a:off x="8270381" y="4069409"/>
              <a:ext cx="1672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Regional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C5EB750-FA6F-353F-05FF-9D46C084DC3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Extensions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6218E3-46AC-E68C-F7AA-1C8887C1DA08}"/>
              </a:ext>
            </a:extLst>
          </p:cNvPr>
          <p:cNvSpPr txBox="1"/>
          <p:nvPr/>
        </p:nvSpPr>
        <p:spPr>
          <a:xfrm>
            <a:off x="3064362" y="451448"/>
            <a:ext cx="754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and Intelligence-Driven  Supply Chain Orchestration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7FA30D-E170-5EE0-FA63-6832052D3144}"/>
              </a:ext>
            </a:extLst>
          </p:cNvPr>
          <p:cNvGrpSpPr/>
          <p:nvPr/>
        </p:nvGrpSpPr>
        <p:grpSpPr>
          <a:xfrm>
            <a:off x="2620415" y="451422"/>
            <a:ext cx="5675328" cy="2355214"/>
            <a:chOff x="2620415" y="451422"/>
            <a:chExt cx="5675328" cy="235521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ED4111E-A0DA-CF2E-2614-107888AED500}"/>
                </a:ext>
              </a:extLst>
            </p:cNvPr>
            <p:cNvGrpSpPr/>
            <p:nvPr/>
          </p:nvGrpSpPr>
          <p:grpSpPr>
            <a:xfrm>
              <a:off x="5054570" y="1656709"/>
              <a:ext cx="3241173" cy="1149927"/>
              <a:chOff x="5054570" y="1656709"/>
              <a:chExt cx="3241173" cy="1149927"/>
            </a:xfrm>
          </p:grpSpPr>
          <p:sp>
            <p:nvSpPr>
              <p:cNvPr id="2" name="Left-Right Arrow 1">
                <a:extLst>
                  <a:ext uri="{FF2B5EF4-FFF2-40B4-BE49-F238E27FC236}">
                    <a16:creationId xmlns:a16="http://schemas.microsoft.com/office/drawing/2014/main" id="{4FC2A946-0D72-ACB3-6971-65B5A50B92BA}"/>
                  </a:ext>
                </a:extLst>
              </p:cNvPr>
              <p:cNvSpPr/>
              <p:nvPr/>
            </p:nvSpPr>
            <p:spPr>
              <a:xfrm>
                <a:off x="5054570" y="2000841"/>
                <a:ext cx="3241173" cy="461665"/>
              </a:xfrm>
              <a:prstGeom prst="leftRightArrow">
                <a:avLst>
                  <a:gd name="adj1" fmla="val 100000"/>
                  <a:gd name="adj2" fmla="val 50000"/>
                </a:avLst>
              </a:prstGeom>
              <a:solidFill>
                <a:srgbClr val="00B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9994A67-8A62-7059-0520-F46B1B32038C}"/>
                  </a:ext>
                </a:extLst>
              </p:cNvPr>
              <p:cNvSpPr/>
              <p:nvPr/>
            </p:nvSpPr>
            <p:spPr>
              <a:xfrm>
                <a:off x="6100193" y="1656709"/>
                <a:ext cx="1149927" cy="1149927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Lights On with solid fill">
                <a:extLst>
                  <a:ext uri="{FF2B5EF4-FFF2-40B4-BE49-F238E27FC236}">
                    <a16:creationId xmlns:a16="http://schemas.microsoft.com/office/drawing/2014/main" id="{235E305B-AB6C-B3BD-BD95-7F1377ABB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217956" y="1774472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92707C-7ADD-295A-F460-C25B434D1901}"/>
                </a:ext>
              </a:extLst>
            </p:cNvPr>
            <p:cNvGrpSpPr/>
            <p:nvPr/>
          </p:nvGrpSpPr>
          <p:grpSpPr>
            <a:xfrm>
              <a:off x="2620415" y="451422"/>
              <a:ext cx="4476654" cy="461665"/>
              <a:chOff x="2708903" y="834872"/>
              <a:chExt cx="4476654" cy="4616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3AB866A-7F89-C625-E919-5E8CDFEA60DB}"/>
                  </a:ext>
                </a:extLst>
              </p:cNvPr>
              <p:cNvSpPr/>
              <p:nvPr/>
            </p:nvSpPr>
            <p:spPr>
              <a:xfrm>
                <a:off x="3259394" y="914078"/>
                <a:ext cx="3666283" cy="3542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572EE9-CAD6-F79F-7D58-128036EBF97B}"/>
                  </a:ext>
                </a:extLst>
              </p:cNvPr>
              <p:cNvSpPr txBox="1"/>
              <p:nvPr/>
            </p:nvSpPr>
            <p:spPr>
              <a:xfrm>
                <a:off x="2708903" y="834872"/>
                <a:ext cx="447665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Data and Intelligence-Driven</a:t>
                </a:r>
              </a:p>
            </p:txBody>
          </p: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DB2B2A-55B3-9A68-002A-616DFE123E4E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9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F6529-9F25-3166-C3B6-415D7722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44F5C-EF87-E043-1187-AF981076A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30" y="3089194"/>
            <a:ext cx="4461401" cy="1398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22820-8150-CDA2-7359-A55566FD4FAE}"/>
              </a:ext>
            </a:extLst>
          </p:cNvPr>
          <p:cNvSpPr txBox="1"/>
          <p:nvPr/>
        </p:nvSpPr>
        <p:spPr>
          <a:xfrm>
            <a:off x="7162373" y="3158065"/>
            <a:ext cx="24176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Contact</a:t>
            </a:r>
          </a:p>
          <a:p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Shota Ishii  |  </a:t>
            </a:r>
            <a:r>
              <a:rPr lang="ja-JP" altLang="en-US" sz="160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石井正太</a:t>
            </a:r>
            <a:endParaRPr lang="en-US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shota@prossimotech.com</a:t>
            </a:r>
            <a:endParaRPr lang="en-US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www.prossimotech.com</a:t>
            </a:r>
            <a:endParaRPr lang="en-US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DE3F0E-00C4-A049-0EAC-AD8006555E25}"/>
              </a:ext>
            </a:extLst>
          </p:cNvPr>
          <p:cNvCxnSpPr>
            <a:cxnSpLocks/>
          </p:cNvCxnSpPr>
          <p:nvPr/>
        </p:nvCxnSpPr>
        <p:spPr>
          <a:xfrm>
            <a:off x="6882720" y="3158067"/>
            <a:ext cx="0" cy="11079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2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024590B-A984-CFB2-9FA2-61259A30F0C0}"/>
              </a:ext>
            </a:extLst>
          </p:cNvPr>
          <p:cNvSpPr txBox="1"/>
          <p:nvPr/>
        </p:nvSpPr>
        <p:spPr>
          <a:xfrm>
            <a:off x="2708910" y="6549390"/>
            <a:ext cx="1543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McKinsey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77A5A-B412-31DD-2D70-65B1F5605434}"/>
              </a:ext>
            </a:extLst>
          </p:cNvPr>
          <p:cNvSpPr txBox="1"/>
          <p:nvPr/>
        </p:nvSpPr>
        <p:spPr>
          <a:xfrm>
            <a:off x="9985377" y="2093681"/>
            <a:ext cx="1321196" cy="2955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85.9%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77.5%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56.3%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32.4%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88B4E-4E89-C88E-E5DF-6A0B71F8AA92}"/>
              </a:ext>
            </a:extLst>
          </p:cNvPr>
          <p:cNvSpPr txBox="1"/>
          <p:nvPr/>
        </p:nvSpPr>
        <p:spPr>
          <a:xfrm>
            <a:off x="3439133" y="1754302"/>
            <a:ext cx="6764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Survey of Global Supply Chain Leaders: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Actions Taken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C0C246-8D15-A987-8041-0602A86E260A}"/>
              </a:ext>
            </a:extLst>
          </p:cNvPr>
          <p:cNvGrpSpPr/>
          <p:nvPr/>
        </p:nvGrpSpPr>
        <p:grpSpPr>
          <a:xfrm>
            <a:off x="3558431" y="2093681"/>
            <a:ext cx="7802289" cy="3232109"/>
            <a:chOff x="3558431" y="2093681"/>
            <a:chExt cx="7802289" cy="32321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A72C6C-59F3-A34D-DFA7-065CCA3CF992}"/>
                </a:ext>
              </a:extLst>
            </p:cNvPr>
            <p:cNvSpPr txBox="1"/>
            <p:nvPr/>
          </p:nvSpPr>
          <p:spPr>
            <a:xfrm>
              <a:off x="3558431" y="2093681"/>
              <a:ext cx="5464958" cy="295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Increasing Inventory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Dual Sourcing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Regionalization / Near-shoring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Expand Backup Production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203E25-BA9C-D0D1-E335-C267EB1DF5DE}"/>
                </a:ext>
              </a:extLst>
            </p:cNvPr>
            <p:cNvSpPr txBox="1"/>
            <p:nvPr/>
          </p:nvSpPr>
          <p:spPr>
            <a:xfrm>
              <a:off x="3676120" y="5071874"/>
              <a:ext cx="22935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McKinsey, in 2021, n=71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AD303C5-E3C1-03AA-5187-8593D44A1967}"/>
                </a:ext>
              </a:extLst>
            </p:cNvPr>
            <p:cNvGrpSpPr/>
            <p:nvPr/>
          </p:nvGrpSpPr>
          <p:grpSpPr>
            <a:xfrm>
              <a:off x="3588410" y="2196941"/>
              <a:ext cx="7772310" cy="2874933"/>
              <a:chOff x="3851651" y="2196941"/>
              <a:chExt cx="6764453" cy="287493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2FA1D9F-C187-BEB6-7ADE-5AF8EACEB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651" y="2196941"/>
                <a:ext cx="676445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FC5368F-6EEF-15FD-DD5B-BD21D48D12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651" y="2915674"/>
                <a:ext cx="676445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8B4BF7F-F9B7-A363-4B35-1BF758B451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651" y="3634407"/>
                <a:ext cx="676445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A8505D1-D6DC-28EF-5D0F-C3D1F0FA6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651" y="4353140"/>
                <a:ext cx="676445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ED5727E-374A-513A-08E8-C9FB7ED54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651" y="5071874"/>
                <a:ext cx="6764453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5E5B5CA-7752-102E-9714-F4EE08FA4B94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3D7A17-EF9C-1866-0E6A-1A868ACFDE34}"/>
              </a:ext>
            </a:extLst>
          </p:cNvPr>
          <p:cNvSpPr txBox="1"/>
          <p:nvPr/>
        </p:nvSpPr>
        <p:spPr>
          <a:xfrm>
            <a:off x="2874800" y="445847"/>
            <a:ext cx="622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Forcing a 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rethink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in supply chain management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EA9A7D-91BC-474E-67D4-77FCAE73C3B4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3DE2721-1F28-46FB-7650-440DD4CEB2BC}"/>
              </a:ext>
            </a:extLst>
          </p:cNvPr>
          <p:cNvGraphicFramePr>
            <a:graphicFrameLocks/>
          </p:cNvGraphicFramePr>
          <p:nvPr/>
        </p:nvGraphicFramePr>
        <p:xfrm>
          <a:off x="3331595" y="1446818"/>
          <a:ext cx="8135918" cy="4744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2B54E06-CF27-2AF9-2233-B846A1863EE0}"/>
              </a:ext>
            </a:extLst>
          </p:cNvPr>
          <p:cNvSpPr/>
          <p:nvPr/>
        </p:nvSpPr>
        <p:spPr>
          <a:xfrm>
            <a:off x="3423103" y="1446818"/>
            <a:ext cx="8044410" cy="200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9FCD0F-7FEA-FD9E-7008-F9A36AB24823}"/>
              </a:ext>
            </a:extLst>
          </p:cNvPr>
          <p:cNvSpPr txBox="1"/>
          <p:nvPr/>
        </p:nvSpPr>
        <p:spPr>
          <a:xfrm>
            <a:off x="4503913" y="1446818"/>
            <a:ext cx="6266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Toyota Production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(% change relative to previous year)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1A70D-F503-9118-DD88-E1FF3C3343B4}"/>
              </a:ext>
            </a:extLst>
          </p:cNvPr>
          <p:cNvSpPr txBox="1"/>
          <p:nvPr/>
        </p:nvSpPr>
        <p:spPr>
          <a:xfrm>
            <a:off x="2708902" y="6332354"/>
            <a:ext cx="9165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Matuso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Hirofumi -- "Implications of the Tohoku earthquake for Toyota's coordination mechanism: Supply chain disruption of automotive semiconductors", </a:t>
            </a:r>
          </a:p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Kobe University, 2-1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Rokkodai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10 July 2014 International Journal of Production Economics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F08E4-AB83-CD46-A6D4-ADC0183509FA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7C9DD0-67C5-C31B-5793-46D55759F363}"/>
              </a:ext>
            </a:extLst>
          </p:cNvPr>
          <p:cNvGrpSpPr/>
          <p:nvPr/>
        </p:nvGrpSpPr>
        <p:grpSpPr>
          <a:xfrm>
            <a:off x="4041058" y="2861190"/>
            <a:ext cx="7067666" cy="3054342"/>
            <a:chOff x="4041058" y="2964426"/>
            <a:chExt cx="7067666" cy="305434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319B7C-D995-43C4-16A0-E1C5FA28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4363" y="3625096"/>
              <a:ext cx="2864361" cy="2139206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CB09805-EAF5-D679-A3DF-22572CC8340C}"/>
                </a:ext>
              </a:extLst>
            </p:cNvPr>
            <p:cNvSpPr/>
            <p:nvPr/>
          </p:nvSpPr>
          <p:spPr>
            <a:xfrm>
              <a:off x="4041058" y="2964426"/>
              <a:ext cx="575187" cy="279987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9A5DF8B-DD4E-1EAA-E243-8E05BECE4E62}"/>
                </a:ext>
              </a:extLst>
            </p:cNvPr>
            <p:cNvSpPr/>
            <p:nvPr/>
          </p:nvSpPr>
          <p:spPr>
            <a:xfrm>
              <a:off x="4291781" y="5648632"/>
              <a:ext cx="3937819" cy="370136"/>
            </a:xfrm>
            <a:custGeom>
              <a:avLst/>
              <a:gdLst>
                <a:gd name="connsiteX0" fmla="*/ 0 w 3937819"/>
                <a:gd name="connsiteY0" fmla="*/ 103239 h 370136"/>
                <a:gd name="connsiteX1" fmla="*/ 958645 w 3937819"/>
                <a:gd name="connsiteY1" fmla="*/ 368710 h 370136"/>
                <a:gd name="connsiteX2" fmla="*/ 3937819 w 3937819"/>
                <a:gd name="connsiteY2" fmla="*/ 0 h 37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7819" h="370136">
                  <a:moveTo>
                    <a:pt x="0" y="103239"/>
                  </a:moveTo>
                  <a:cubicBezTo>
                    <a:pt x="151171" y="244577"/>
                    <a:pt x="302342" y="385916"/>
                    <a:pt x="958645" y="368710"/>
                  </a:cubicBezTo>
                  <a:cubicBezTo>
                    <a:pt x="1614948" y="351504"/>
                    <a:pt x="2776383" y="175752"/>
                    <a:pt x="3937819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178C527-1934-0F59-FFCB-5B70DD0079A2}"/>
              </a:ext>
            </a:extLst>
          </p:cNvPr>
          <p:cNvSpPr txBox="1"/>
          <p:nvPr/>
        </p:nvSpPr>
        <p:spPr>
          <a:xfrm>
            <a:off x="2874800" y="445847"/>
            <a:ext cx="5606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March 2011 Tohoku 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earthquake</a:t>
            </a:r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&amp; Toyota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5B438C-F615-E75D-FA35-DBD22B6792FB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00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D7F6AA-28C6-2440-214F-BD1AA2D0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03" y="1481644"/>
            <a:ext cx="1532027" cy="11118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F98161-6E41-FE32-7642-5D41E59D9BB0}"/>
              </a:ext>
            </a:extLst>
          </p:cNvPr>
          <p:cNvGrpSpPr/>
          <p:nvPr/>
        </p:nvGrpSpPr>
        <p:grpSpPr>
          <a:xfrm>
            <a:off x="2873005" y="3182841"/>
            <a:ext cx="4429336" cy="2835161"/>
            <a:chOff x="7568347" y="1463834"/>
            <a:chExt cx="4429336" cy="28351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9DF1E9-2448-578E-8E33-87AFFD89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8347" y="1808099"/>
              <a:ext cx="4429336" cy="24908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4E2EA5-1655-BF79-51CD-50818BBAD6C0}"/>
                </a:ext>
              </a:extLst>
            </p:cNvPr>
            <p:cNvSpPr txBox="1"/>
            <p:nvPr/>
          </p:nvSpPr>
          <p:spPr>
            <a:xfrm>
              <a:off x="8005677" y="1463834"/>
              <a:ext cx="3554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Quality Requirements of MCU 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D36E60-0210-A186-CF2E-9B908F043DCE}"/>
              </a:ext>
            </a:extLst>
          </p:cNvPr>
          <p:cNvGrpSpPr/>
          <p:nvPr/>
        </p:nvGrpSpPr>
        <p:grpSpPr>
          <a:xfrm>
            <a:off x="7444066" y="3182841"/>
            <a:ext cx="4572000" cy="2961313"/>
            <a:chOff x="7444066" y="3182841"/>
            <a:chExt cx="4572000" cy="296131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2CA182-6C90-CE78-C39F-D0646C08B76E}"/>
                </a:ext>
              </a:extLst>
            </p:cNvPr>
            <p:cNvGrpSpPr/>
            <p:nvPr/>
          </p:nvGrpSpPr>
          <p:grpSpPr>
            <a:xfrm>
              <a:off x="7444066" y="3182841"/>
              <a:ext cx="4572000" cy="2961313"/>
              <a:chOff x="2737190" y="1463834"/>
              <a:chExt cx="4572000" cy="2961313"/>
            </a:xfrm>
          </p:grpSpPr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A7C0D06F-470B-62CE-4AAC-BA2D971B6D9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37190" y="1681947"/>
              <a:ext cx="4572000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5EFE6F-EC01-BB21-6D08-CB840A2BA83E}"/>
                  </a:ext>
                </a:extLst>
              </p:cNvPr>
              <p:cNvSpPr txBox="1"/>
              <p:nvPr/>
            </p:nvSpPr>
            <p:spPr>
              <a:xfrm>
                <a:off x="3311652" y="1463834"/>
                <a:ext cx="39324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Renesas: 44% of Production Share</a:t>
                </a:r>
                <a:endPara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2F5B045-E2DB-D0D3-FE59-1AB6CB86F2B0}"/>
                </a:ext>
              </a:extLst>
            </p:cNvPr>
            <p:cNvGrpSpPr/>
            <p:nvPr/>
          </p:nvGrpSpPr>
          <p:grpSpPr>
            <a:xfrm>
              <a:off x="9959553" y="3736680"/>
              <a:ext cx="1731489" cy="928490"/>
              <a:chOff x="5060200" y="2071653"/>
              <a:chExt cx="1731489" cy="92849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D008C5-9DF5-1491-F1CC-94A145E03D93}"/>
                  </a:ext>
                </a:extLst>
              </p:cNvPr>
              <p:cNvSpPr txBox="1"/>
              <p:nvPr/>
            </p:nvSpPr>
            <p:spPr>
              <a:xfrm>
                <a:off x="5060200" y="2415368"/>
                <a:ext cx="1731489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of which </a:t>
                </a:r>
                <a:r>
                  <a:rPr lang="en-US" sz="1600" b="1" dirty="0">
                    <a:solidFill>
                      <a:srgbClr val="C00000"/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1 plant </a:t>
                </a:r>
                <a:r>
                  <a:rPr lang="en-US" sz="1600" b="1" dirty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(Naka) was 20%</a:t>
                </a:r>
                <a:endParaRPr lang="en-US" sz="1600" dirty="0">
                  <a:latin typeface="Yu Gothic UI Light" panose="020B0300000000000000" pitchFamily="34" charset="-128"/>
                  <a:ea typeface="Yu Gothic UI Light" panose="020B0300000000000000" pitchFamily="34" charset="-128"/>
                </a:endParaRP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E8DAE58F-2279-3909-15C3-619684D52A38}"/>
                  </a:ext>
                </a:extLst>
              </p:cNvPr>
              <p:cNvSpPr/>
              <p:nvPr/>
            </p:nvSpPr>
            <p:spPr>
              <a:xfrm rot="15300000">
                <a:off x="6052876" y="2154486"/>
                <a:ext cx="328266" cy="162599"/>
              </a:xfrm>
              <a:prstGeom prst="right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099097-3177-0ED4-2815-49602BF2DB43}"/>
              </a:ext>
            </a:extLst>
          </p:cNvPr>
          <p:cNvGrpSpPr/>
          <p:nvPr/>
        </p:nvGrpSpPr>
        <p:grpSpPr>
          <a:xfrm>
            <a:off x="4311868" y="3893496"/>
            <a:ext cx="1731489" cy="2022758"/>
            <a:chOff x="4225369" y="2174489"/>
            <a:chExt cx="1731489" cy="2022758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BB0D641-749D-08C4-EA7D-679D0502742B}"/>
                </a:ext>
              </a:extLst>
            </p:cNvPr>
            <p:cNvSpPr/>
            <p:nvPr/>
          </p:nvSpPr>
          <p:spPr>
            <a:xfrm>
              <a:off x="4467069" y="2488367"/>
              <a:ext cx="1244183" cy="1708880"/>
            </a:xfrm>
            <a:prstGeom prst="roundRect">
              <a:avLst>
                <a:gd name="adj" fmla="val 5824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2E05FF-6395-9B85-C996-DD5635ADAB69}"/>
                </a:ext>
              </a:extLst>
            </p:cNvPr>
            <p:cNvSpPr txBox="1"/>
            <p:nvPr/>
          </p:nvSpPr>
          <p:spPr>
            <a:xfrm>
              <a:off x="4225369" y="2174489"/>
              <a:ext cx="17314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Yu Gothic UI" panose="020B0500000000000000" pitchFamily="34" charset="-128"/>
                  <a:ea typeface="Yu Gothic UI" panose="020B0500000000000000" pitchFamily="34" charset="-128"/>
                </a:rPr>
                <a:t>difficult</a:t>
              </a:r>
              <a:endParaRPr lang="en-US" sz="16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9108549-F6AB-743A-9324-428E5A643F6F}"/>
              </a:ext>
            </a:extLst>
          </p:cNvPr>
          <p:cNvSpPr txBox="1"/>
          <p:nvPr/>
        </p:nvSpPr>
        <p:spPr>
          <a:xfrm>
            <a:off x="4162262" y="1480997"/>
            <a:ext cx="7108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Q) 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Why did Toyota’s supply chain </a:t>
            </a:r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single-source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from Renesas 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6E9D15-943B-D449-692F-33051A29730A}"/>
              </a:ext>
            </a:extLst>
          </p:cNvPr>
          <p:cNvSpPr txBox="1"/>
          <p:nvPr/>
        </p:nvSpPr>
        <p:spPr>
          <a:xfrm>
            <a:off x="4186976" y="2142667"/>
            <a:ext cx="4455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A)  </a:t>
            </a:r>
            <a:r>
              <a:rPr lang="en-US" sz="2000" b="1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</a:t>
            </a:r>
            <a:r>
              <a:rPr lang="en-US" sz="20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t’s not that easy to build resilience…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19D7E-9C58-0DA0-0B1E-F3F34B97038E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54BA6-F26C-F058-776A-F62EBB0CDEE2}"/>
              </a:ext>
            </a:extLst>
          </p:cNvPr>
          <p:cNvSpPr txBox="1"/>
          <p:nvPr/>
        </p:nvSpPr>
        <p:spPr>
          <a:xfrm>
            <a:off x="2874800" y="445847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Automotive MCU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2E6D20-F674-6792-FBA9-329D6B65807F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F2C8AA-979B-5359-1194-1C16DF229962}"/>
              </a:ext>
            </a:extLst>
          </p:cNvPr>
          <p:cNvSpPr txBox="1"/>
          <p:nvPr/>
        </p:nvSpPr>
        <p:spPr>
          <a:xfrm>
            <a:off x="2708902" y="6332354"/>
            <a:ext cx="9165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Matuso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Hirofumi -- "Implications of the Tohoku earthquake for Toyota's coordination mechanism: Supply chain disruption of automotive semiconductors", </a:t>
            </a:r>
          </a:p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Kobe University, 2-1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Rokkodai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10 July 2014 International Journal of Production Economics</a:t>
            </a:r>
          </a:p>
        </p:txBody>
      </p:sp>
    </p:spTree>
    <p:extLst>
      <p:ext uri="{BB962C8B-B14F-4D97-AF65-F5344CB8AC3E}">
        <p14:creationId xmlns:p14="http://schemas.microsoft.com/office/powerpoint/2010/main" val="1438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979FE2-EB72-0F1B-53D7-6DE926C0DBFF}"/>
              </a:ext>
            </a:extLst>
          </p:cNvPr>
          <p:cNvCxnSpPr>
            <a:cxnSpLocks/>
          </p:cNvCxnSpPr>
          <p:nvPr/>
        </p:nvCxnSpPr>
        <p:spPr>
          <a:xfrm>
            <a:off x="2708910" y="377190"/>
            <a:ext cx="0" cy="612648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3E14CB-3A08-3274-4A47-D5F79AF42758}"/>
              </a:ext>
            </a:extLst>
          </p:cNvPr>
          <p:cNvSpPr txBox="1"/>
          <p:nvPr/>
        </p:nvSpPr>
        <p:spPr>
          <a:xfrm>
            <a:off x="3172242" y="1796774"/>
            <a:ext cx="5370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1. Create a database of suppliers &amp; parts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D4DCDE-D5B6-6069-5763-83D875018F7A}"/>
              </a:ext>
            </a:extLst>
          </p:cNvPr>
          <p:cNvSpPr txBox="1"/>
          <p:nvPr/>
        </p:nvSpPr>
        <p:spPr>
          <a:xfrm>
            <a:off x="3172242" y="3042738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3. Hold more inventory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64298F-CA28-88E8-40EF-711349E901F3}"/>
              </a:ext>
            </a:extLst>
          </p:cNvPr>
          <p:cNvSpPr txBox="1"/>
          <p:nvPr/>
        </p:nvSpPr>
        <p:spPr>
          <a:xfrm>
            <a:off x="3172242" y="2419756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 Multi-source suppliers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E32852-C645-744C-77A6-37B824BE636D}"/>
              </a:ext>
            </a:extLst>
          </p:cNvPr>
          <p:cNvSpPr txBox="1"/>
          <p:nvPr/>
        </p:nvSpPr>
        <p:spPr>
          <a:xfrm>
            <a:off x="3172242" y="4288701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5. Standardize components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E0534-0903-E5D7-1786-08552378A90E}"/>
              </a:ext>
            </a:extLst>
          </p:cNvPr>
          <p:cNvSpPr txBox="1"/>
          <p:nvPr/>
        </p:nvSpPr>
        <p:spPr>
          <a:xfrm>
            <a:off x="3172242" y="3665720"/>
            <a:ext cx="41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4. Regionalize the supply chain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42C83D-7CEC-E9B8-08B3-4945E00BA32B}"/>
              </a:ext>
            </a:extLst>
          </p:cNvPr>
          <p:cNvSpPr txBox="1"/>
          <p:nvPr/>
        </p:nvSpPr>
        <p:spPr>
          <a:xfrm>
            <a:off x="3187765" y="5219436"/>
            <a:ext cx="7720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&gt; More </a:t>
            </a:r>
            <a:r>
              <a:rPr lang="en-US" sz="2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visibility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en-US" sz="2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simplicity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, </a:t>
            </a:r>
            <a:r>
              <a:rPr lang="en-US" sz="2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flexibility</a:t>
            </a:r>
            <a:r>
              <a:rPr lang="en-US" sz="2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and </a:t>
            </a:r>
            <a:r>
              <a:rPr lang="en-US" sz="2400" b="1" dirty="0">
                <a:solidFill>
                  <a:srgbClr val="C0000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redundancy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BD41B2-57E9-8769-3C0F-99B5C2F69107}"/>
              </a:ext>
            </a:extLst>
          </p:cNvPr>
          <p:cNvSpPr txBox="1"/>
          <p:nvPr/>
        </p:nvSpPr>
        <p:spPr>
          <a:xfrm>
            <a:off x="194317" y="3255764"/>
            <a:ext cx="2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Fragility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2C879C-D00B-52E0-12D0-4B3C3AB9FA09}"/>
              </a:ext>
            </a:extLst>
          </p:cNvPr>
          <p:cNvGrpSpPr/>
          <p:nvPr/>
        </p:nvGrpSpPr>
        <p:grpSpPr>
          <a:xfrm>
            <a:off x="7058221" y="5681101"/>
            <a:ext cx="3595909" cy="516742"/>
            <a:chOff x="7058221" y="5681101"/>
            <a:chExt cx="3595909" cy="51674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5EAA3D-706F-05FB-9DA1-B75CD6140DB0}"/>
                </a:ext>
              </a:extLst>
            </p:cNvPr>
            <p:cNvSpPr/>
            <p:nvPr/>
          </p:nvSpPr>
          <p:spPr>
            <a:xfrm>
              <a:off x="7058221" y="5681101"/>
              <a:ext cx="3595909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6D659-3E0A-0213-A658-B5DFEFCC30FE}"/>
                </a:ext>
              </a:extLst>
            </p:cNvPr>
            <p:cNvSpPr txBox="1"/>
            <p:nvPr/>
          </p:nvSpPr>
          <p:spPr>
            <a:xfrm>
              <a:off x="8079107" y="5736178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B050"/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Not ”Lean”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823BE59-F6C2-6EB0-A318-0A056B1AFFDE}"/>
              </a:ext>
            </a:extLst>
          </p:cNvPr>
          <p:cNvSpPr txBox="1"/>
          <p:nvPr/>
        </p:nvSpPr>
        <p:spPr>
          <a:xfrm>
            <a:off x="2874800" y="445847"/>
            <a:ext cx="2727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Toyota actions after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F19297-40AF-BB78-8AEF-BB941322168A}"/>
              </a:ext>
            </a:extLst>
          </p:cNvPr>
          <p:cNvCxnSpPr/>
          <p:nvPr/>
        </p:nvCxnSpPr>
        <p:spPr>
          <a:xfrm>
            <a:off x="2874800" y="906146"/>
            <a:ext cx="86795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1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BB6E6EE-DAD0-8249-B37F-B57FF7EF26E9}" vid="{54C41426-042B-6247-A2E0-7F569A088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18795</TotalTime>
  <Words>2026</Words>
  <Application>Microsoft Macintosh PowerPoint</Application>
  <PresentationFormat>Widescreen</PresentationFormat>
  <Paragraphs>689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Yu Gothic</vt:lpstr>
      <vt:lpstr>Yu Gothic UI</vt:lpstr>
      <vt:lpstr>Yu Gothic UI Light</vt:lpstr>
      <vt:lpstr>Arial</vt:lpstr>
      <vt:lpstr>Calibri</vt:lpstr>
      <vt:lpstr>Helvetica Neue Light</vt:lpstr>
      <vt:lpstr>Times New Roman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Shota Ishii</dc:creator>
  <cp:lastModifiedBy>Shota Ishii</cp:lastModifiedBy>
  <cp:revision>70</cp:revision>
  <cp:lastPrinted>2023-06-30T06:31:45Z</cp:lastPrinted>
  <dcterms:created xsi:type="dcterms:W3CDTF">2023-03-01T07:48:15Z</dcterms:created>
  <dcterms:modified xsi:type="dcterms:W3CDTF">2023-09-12T18:11:42Z</dcterms:modified>
</cp:coreProperties>
</file>